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98" r:id="rId5"/>
    <p:sldId id="301" r:id="rId6"/>
    <p:sldId id="303" r:id="rId7"/>
    <p:sldId id="302" r:id="rId8"/>
    <p:sldId id="304" r:id="rId9"/>
    <p:sldId id="305" r:id="rId10"/>
    <p:sldId id="300" r:id="rId11"/>
    <p:sldId id="306" r:id="rId12"/>
    <p:sldId id="307" r:id="rId13"/>
    <p:sldId id="308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6E7273-59C1-46E2-9F7B-807B770BFAB6}">
          <p14:sldIdLst>
            <p14:sldId id="298"/>
          </p14:sldIdLst>
        </p14:section>
        <p14:section name="Untitled Section" id="{A0B9DA3D-31EE-47A4-B3A1-591A18CD375E}">
          <p14:sldIdLst>
            <p14:sldId id="301"/>
            <p14:sldId id="303"/>
            <p14:sldId id="302"/>
            <p14:sldId id="304"/>
            <p14:sldId id="305"/>
            <p14:sldId id="300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1692" y="9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2FCB03-49AD-4CC4-A552-A621AE39801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E6F9AC-7B75-4A15-B1E4-B64AB00158F5}">
      <dgm:prSet custT="1"/>
      <dgm:spPr/>
      <dgm:t>
        <a:bodyPr/>
        <a:lstStyle/>
        <a:p>
          <a:r>
            <a:rPr lang="en-US" sz="2400" b="1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rPr>
            <a:t>Objectives</a:t>
          </a:r>
          <a:r>
            <a:rPr lang="en-US" sz="2000" b="1" kern="1200" dirty="0"/>
            <a:t>:</a:t>
          </a:r>
          <a:endParaRPr lang="en-US" sz="2000" kern="1200" dirty="0"/>
        </a:p>
      </dgm:t>
    </dgm:pt>
    <dgm:pt modelId="{00FA6FB8-9C84-44F9-AFB3-6CF71DE1D865}" type="parTrans" cxnId="{6A8A9347-647D-4B79-8A70-97D0448E00FB}">
      <dgm:prSet/>
      <dgm:spPr/>
      <dgm:t>
        <a:bodyPr/>
        <a:lstStyle/>
        <a:p>
          <a:endParaRPr lang="en-US"/>
        </a:p>
      </dgm:t>
    </dgm:pt>
    <dgm:pt modelId="{A1516CDD-28C9-4E82-BDBE-9F78328D913B}" type="sibTrans" cxnId="{6A8A9347-647D-4B79-8A70-97D0448E00FB}">
      <dgm:prSet/>
      <dgm:spPr/>
      <dgm:t>
        <a:bodyPr/>
        <a:lstStyle/>
        <a:p>
          <a:endParaRPr lang="en-US"/>
        </a:p>
      </dgm:t>
    </dgm:pt>
    <dgm:pt modelId="{8F4B19A8-0834-4000-A9C6-B57AB4B554E6}">
      <dgm:prSet custT="1"/>
      <dgm:spPr/>
      <dgm:t>
        <a:bodyPr/>
        <a:lstStyle/>
        <a:p>
          <a:r>
            <a:rPr lang="en-US" sz="1700" i="0" kern="1200" spc="-50" baseline="0" dirty="0">
              <a:solidFill>
                <a:prstClr val="black">
                  <a:lumMod val="75000"/>
                  <a:lumOff val="25000"/>
                </a:prstClr>
              </a:solidFill>
              <a:latin typeface="Bookman Old Style" panose="020F0302020204030204"/>
              <a:ea typeface="+mn-ea"/>
              <a:cs typeface="+mn-cs"/>
            </a:rPr>
            <a:t>Explore crime rates by type and location, and other factors.</a:t>
          </a:r>
        </a:p>
      </dgm:t>
    </dgm:pt>
    <dgm:pt modelId="{9D6267F0-78FC-4CCB-BD47-15AADBCA5401}" type="parTrans" cxnId="{DDF5BA2C-E09B-4B15-841F-A8D04357ADC9}">
      <dgm:prSet/>
      <dgm:spPr/>
      <dgm:t>
        <a:bodyPr/>
        <a:lstStyle/>
        <a:p>
          <a:endParaRPr lang="en-US"/>
        </a:p>
      </dgm:t>
    </dgm:pt>
    <dgm:pt modelId="{88216CF7-9698-498E-98C8-481CA5FB522E}" type="sibTrans" cxnId="{DDF5BA2C-E09B-4B15-841F-A8D04357ADC9}">
      <dgm:prSet/>
      <dgm:spPr/>
      <dgm:t>
        <a:bodyPr/>
        <a:lstStyle/>
        <a:p>
          <a:endParaRPr lang="en-US"/>
        </a:p>
      </dgm:t>
    </dgm:pt>
    <dgm:pt modelId="{4E66A40D-21EC-4C8A-AFFC-8C6BF6E0DD1E}">
      <dgm:prSet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spc="-50" baseline="0" dirty="0">
              <a:solidFill>
                <a:prstClr val="black">
                  <a:lumMod val="75000"/>
                  <a:lumOff val="25000"/>
                </a:prstClr>
              </a:solidFill>
              <a:latin typeface="Bookman Old Style" panose="020F0302020204030204"/>
              <a:ea typeface="+mn-ea"/>
              <a:cs typeface="+mn-cs"/>
            </a:rPr>
            <a:t>Identify most frequent crimes occurring along with its related solved rates. </a:t>
          </a:r>
        </a:p>
      </dgm:t>
    </dgm:pt>
    <dgm:pt modelId="{7748072B-552C-45B0-899B-08FB6F2F976B}" type="parTrans" cxnId="{7D5BF3D6-AB03-43E1-A6BA-1F2FD0FC8AB7}">
      <dgm:prSet/>
      <dgm:spPr/>
      <dgm:t>
        <a:bodyPr/>
        <a:lstStyle/>
        <a:p>
          <a:endParaRPr lang="en-US"/>
        </a:p>
      </dgm:t>
    </dgm:pt>
    <dgm:pt modelId="{B0550BB4-B3B7-46CE-85F1-D8FAF45BECAC}" type="sibTrans" cxnId="{7D5BF3D6-AB03-43E1-A6BA-1F2FD0FC8AB7}">
      <dgm:prSet/>
      <dgm:spPr/>
      <dgm:t>
        <a:bodyPr/>
        <a:lstStyle/>
        <a:p>
          <a:endParaRPr lang="en-US"/>
        </a:p>
      </dgm:t>
    </dgm:pt>
    <dgm:pt modelId="{7B9D35B7-868E-4FC9-B4A3-0CCEDDC40936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5875" cap="flat" cmpd="sng" algn="ctr">
          <a:solidFill>
            <a:srgbClr val="EC701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spc="-50" baseline="0" dirty="0">
              <a:solidFill>
                <a:prstClr val="black">
                  <a:lumMod val="75000"/>
                  <a:lumOff val="25000"/>
                </a:prstClr>
              </a:solidFill>
              <a:latin typeface="Bookman Old Style" panose="020F0302020204030204"/>
              <a:ea typeface="+mn-ea"/>
              <a:cs typeface="+mn-cs"/>
            </a:rPr>
            <a:t>Highlight crime hotspots through interactive visualizations.</a:t>
          </a:r>
        </a:p>
      </dgm:t>
    </dgm:pt>
    <dgm:pt modelId="{7CB08666-C549-408D-B1FD-840E5C854285}" type="parTrans" cxnId="{C7D6B54C-30AA-4676-98EA-AF1E444050F3}">
      <dgm:prSet/>
      <dgm:spPr/>
      <dgm:t>
        <a:bodyPr/>
        <a:lstStyle/>
        <a:p>
          <a:endParaRPr lang="en-US"/>
        </a:p>
      </dgm:t>
    </dgm:pt>
    <dgm:pt modelId="{BD98BC3D-720C-4A2B-9B5C-2D30CBE2241D}" type="sibTrans" cxnId="{C7D6B54C-30AA-4676-98EA-AF1E444050F3}">
      <dgm:prSet/>
      <dgm:spPr/>
      <dgm:t>
        <a:bodyPr/>
        <a:lstStyle/>
        <a:p>
          <a:endParaRPr lang="en-US"/>
        </a:p>
      </dgm:t>
    </dgm:pt>
    <dgm:pt modelId="{555A041B-E8B1-499F-A33A-F6D98D049569}" type="pres">
      <dgm:prSet presAssocID="{F42FCB03-49AD-4CC4-A552-A621AE39801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45FAED8-3194-4EEA-BC53-4CD8C551C96D}" type="pres">
      <dgm:prSet presAssocID="{45E6F9AC-7B75-4A15-B1E4-B64AB00158F5}" presName="hierRoot1" presStyleCnt="0"/>
      <dgm:spPr/>
    </dgm:pt>
    <dgm:pt modelId="{8962411C-55D6-456C-BF24-652CA7C00D99}" type="pres">
      <dgm:prSet presAssocID="{45E6F9AC-7B75-4A15-B1E4-B64AB00158F5}" presName="composite" presStyleCnt="0"/>
      <dgm:spPr/>
    </dgm:pt>
    <dgm:pt modelId="{61FE98DA-5EF6-4CAC-AD35-F600D1C192ED}" type="pres">
      <dgm:prSet presAssocID="{45E6F9AC-7B75-4A15-B1E4-B64AB00158F5}" presName="background" presStyleLbl="node0" presStyleIdx="0" presStyleCnt="4"/>
      <dgm:spPr>
        <a:xfrm>
          <a:off x="2946" y="1101376"/>
          <a:ext cx="2104012" cy="1336048"/>
        </a:xfrm>
        <a:prstGeom prst="roundRect">
          <a:avLst>
            <a:gd name="adj" fmla="val 10000"/>
          </a:avLst>
        </a:prstGeom>
        <a:solidFill>
          <a:srgbClr val="F8931D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</dgm:pt>
    <dgm:pt modelId="{7C3CB8A1-3575-49C4-A316-30128F8E3DD9}" type="pres">
      <dgm:prSet presAssocID="{45E6F9AC-7B75-4A15-B1E4-B64AB00158F5}" presName="text" presStyleLbl="fgAcc0" presStyleIdx="0" presStyleCnt="4">
        <dgm:presLayoutVars>
          <dgm:chPref val="3"/>
        </dgm:presLayoutVars>
      </dgm:prSet>
      <dgm:spPr/>
    </dgm:pt>
    <dgm:pt modelId="{15429956-6E06-4E17-9833-D270D0161C43}" type="pres">
      <dgm:prSet presAssocID="{45E6F9AC-7B75-4A15-B1E4-B64AB00158F5}" presName="hierChild2" presStyleCnt="0"/>
      <dgm:spPr/>
    </dgm:pt>
    <dgm:pt modelId="{039F552A-5853-4C62-B8C4-C06766076EC7}" type="pres">
      <dgm:prSet presAssocID="{8F4B19A8-0834-4000-A9C6-B57AB4B554E6}" presName="hierRoot1" presStyleCnt="0"/>
      <dgm:spPr/>
    </dgm:pt>
    <dgm:pt modelId="{A24D6A9E-E98D-42AE-95E6-6B5F1F9D99B0}" type="pres">
      <dgm:prSet presAssocID="{8F4B19A8-0834-4000-A9C6-B57AB4B554E6}" presName="composite" presStyleCnt="0"/>
      <dgm:spPr/>
    </dgm:pt>
    <dgm:pt modelId="{A708AC1F-8B52-4752-A007-91D196140163}" type="pres">
      <dgm:prSet presAssocID="{8F4B19A8-0834-4000-A9C6-B57AB4B554E6}" presName="background" presStyleLbl="node0" presStyleIdx="1" presStyleCnt="4"/>
      <dgm:spPr>
        <a:xfrm>
          <a:off x="2574518" y="1101376"/>
          <a:ext cx="2104012" cy="1336048"/>
        </a:xfrm>
        <a:prstGeom prst="roundRect">
          <a:avLst>
            <a:gd name="adj" fmla="val 10000"/>
          </a:avLst>
        </a:prstGeom>
        <a:solidFill>
          <a:srgbClr val="F8931D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</dgm:pt>
    <dgm:pt modelId="{C924E704-4B18-4678-BA61-C68E77EA492F}" type="pres">
      <dgm:prSet presAssocID="{8F4B19A8-0834-4000-A9C6-B57AB4B554E6}" presName="text" presStyleLbl="fgAcc0" presStyleIdx="1" presStyleCnt="4">
        <dgm:presLayoutVars>
          <dgm:chPref val="3"/>
        </dgm:presLayoutVars>
      </dgm:prSet>
      <dgm:spPr/>
    </dgm:pt>
    <dgm:pt modelId="{F9D3F021-51F7-42C5-9020-BF595FD4CEE8}" type="pres">
      <dgm:prSet presAssocID="{8F4B19A8-0834-4000-A9C6-B57AB4B554E6}" presName="hierChild2" presStyleCnt="0"/>
      <dgm:spPr/>
    </dgm:pt>
    <dgm:pt modelId="{C5C20104-5BE2-4A0A-828B-3A689A450718}" type="pres">
      <dgm:prSet presAssocID="{4E66A40D-21EC-4C8A-AFFC-8C6BF6E0DD1E}" presName="hierRoot1" presStyleCnt="0"/>
      <dgm:spPr/>
    </dgm:pt>
    <dgm:pt modelId="{EFA38B29-F0DD-4EC6-9830-06D121FB85DF}" type="pres">
      <dgm:prSet presAssocID="{4E66A40D-21EC-4C8A-AFFC-8C6BF6E0DD1E}" presName="composite" presStyleCnt="0"/>
      <dgm:spPr/>
    </dgm:pt>
    <dgm:pt modelId="{DDF7A297-7699-44EE-8650-1EC36C56BC26}" type="pres">
      <dgm:prSet presAssocID="{4E66A40D-21EC-4C8A-AFFC-8C6BF6E0DD1E}" presName="background" presStyleLbl="node0" presStyleIdx="2" presStyleCnt="4"/>
      <dgm:spPr>
        <a:xfrm>
          <a:off x="5146089" y="1101376"/>
          <a:ext cx="2104012" cy="1336048"/>
        </a:xfrm>
        <a:prstGeom prst="roundRect">
          <a:avLst>
            <a:gd name="adj" fmla="val 10000"/>
          </a:avLst>
        </a:prstGeom>
        <a:solidFill>
          <a:srgbClr val="F8931D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</dgm:pt>
    <dgm:pt modelId="{36B9201A-4C83-466B-83DD-E4633E08DE4D}" type="pres">
      <dgm:prSet presAssocID="{4E66A40D-21EC-4C8A-AFFC-8C6BF6E0DD1E}" presName="text" presStyleLbl="fgAcc0" presStyleIdx="2" presStyleCnt="4">
        <dgm:presLayoutVars>
          <dgm:chPref val="3"/>
        </dgm:presLayoutVars>
      </dgm:prSet>
      <dgm:spPr/>
    </dgm:pt>
    <dgm:pt modelId="{CFCA2CAB-FADE-47A3-A647-ED9A91F7D992}" type="pres">
      <dgm:prSet presAssocID="{4E66A40D-21EC-4C8A-AFFC-8C6BF6E0DD1E}" presName="hierChild2" presStyleCnt="0"/>
      <dgm:spPr/>
    </dgm:pt>
    <dgm:pt modelId="{008E6F09-6738-4D0F-8822-96E3F5115BE7}" type="pres">
      <dgm:prSet presAssocID="{7B9D35B7-868E-4FC9-B4A3-0CCEDDC40936}" presName="hierRoot1" presStyleCnt="0"/>
      <dgm:spPr/>
    </dgm:pt>
    <dgm:pt modelId="{EFD35324-7133-4E61-9038-4A00BB862112}" type="pres">
      <dgm:prSet presAssocID="{7B9D35B7-868E-4FC9-B4A3-0CCEDDC40936}" presName="composite" presStyleCnt="0"/>
      <dgm:spPr/>
    </dgm:pt>
    <dgm:pt modelId="{A45FC335-2CF4-4623-925E-61EDDE535DB4}" type="pres">
      <dgm:prSet presAssocID="{7B9D35B7-868E-4FC9-B4A3-0CCEDDC40936}" presName="background" presStyleLbl="node0" presStyleIdx="3" presStyleCnt="4"/>
      <dgm:spPr>
        <a:solidFill>
          <a:schemeClr val="accent2"/>
        </a:solidFill>
      </dgm:spPr>
    </dgm:pt>
    <dgm:pt modelId="{AEBBF12D-4DBF-4641-AE32-F26937B1AADD}" type="pres">
      <dgm:prSet presAssocID="{7B9D35B7-868E-4FC9-B4A3-0CCEDDC40936}" presName="text" presStyleLbl="fgAcc0" presStyleIdx="3" presStyleCnt="4">
        <dgm:presLayoutVars>
          <dgm:chPref val="3"/>
        </dgm:presLayoutVars>
      </dgm:prSet>
      <dgm:spPr>
        <a:xfrm>
          <a:off x="7951440" y="1323466"/>
          <a:ext cx="2104012" cy="1336048"/>
        </a:xfrm>
        <a:prstGeom prst="roundRect">
          <a:avLst>
            <a:gd name="adj" fmla="val 10000"/>
          </a:avLst>
        </a:prstGeom>
      </dgm:spPr>
    </dgm:pt>
    <dgm:pt modelId="{23CED82F-DA98-4919-BDBD-5071A6F50F5F}" type="pres">
      <dgm:prSet presAssocID="{7B9D35B7-868E-4FC9-B4A3-0CCEDDC40936}" presName="hierChild2" presStyleCnt="0"/>
      <dgm:spPr/>
    </dgm:pt>
  </dgm:ptLst>
  <dgm:cxnLst>
    <dgm:cxn modelId="{5229791F-11DB-45F7-89F9-164074D9A907}" type="presOf" srcId="{F42FCB03-49AD-4CC4-A552-A621AE398011}" destId="{555A041B-E8B1-499F-A33A-F6D98D049569}" srcOrd="0" destOrd="0" presId="urn:microsoft.com/office/officeart/2005/8/layout/hierarchy1"/>
    <dgm:cxn modelId="{DDF5BA2C-E09B-4B15-841F-A8D04357ADC9}" srcId="{F42FCB03-49AD-4CC4-A552-A621AE398011}" destId="{8F4B19A8-0834-4000-A9C6-B57AB4B554E6}" srcOrd="1" destOrd="0" parTransId="{9D6267F0-78FC-4CCB-BD47-15AADBCA5401}" sibTransId="{88216CF7-9698-498E-98C8-481CA5FB522E}"/>
    <dgm:cxn modelId="{6A8A9347-647D-4B79-8A70-97D0448E00FB}" srcId="{F42FCB03-49AD-4CC4-A552-A621AE398011}" destId="{45E6F9AC-7B75-4A15-B1E4-B64AB00158F5}" srcOrd="0" destOrd="0" parTransId="{00FA6FB8-9C84-44F9-AFB3-6CF71DE1D865}" sibTransId="{A1516CDD-28C9-4E82-BDBE-9F78328D913B}"/>
    <dgm:cxn modelId="{C7D6B54C-30AA-4676-98EA-AF1E444050F3}" srcId="{F42FCB03-49AD-4CC4-A552-A621AE398011}" destId="{7B9D35B7-868E-4FC9-B4A3-0CCEDDC40936}" srcOrd="3" destOrd="0" parTransId="{7CB08666-C549-408D-B1FD-840E5C854285}" sibTransId="{BD98BC3D-720C-4A2B-9B5C-2D30CBE2241D}"/>
    <dgm:cxn modelId="{3BED7081-D924-4EE4-8F7F-FBAB871D8C9E}" type="presOf" srcId="{45E6F9AC-7B75-4A15-B1E4-B64AB00158F5}" destId="{7C3CB8A1-3575-49C4-A316-30128F8E3DD9}" srcOrd="0" destOrd="0" presId="urn:microsoft.com/office/officeart/2005/8/layout/hierarchy1"/>
    <dgm:cxn modelId="{8DF9CFA1-BA50-4123-AD49-31AEF4A5F487}" type="presOf" srcId="{7B9D35B7-868E-4FC9-B4A3-0CCEDDC40936}" destId="{AEBBF12D-4DBF-4641-AE32-F26937B1AADD}" srcOrd="0" destOrd="0" presId="urn:microsoft.com/office/officeart/2005/8/layout/hierarchy1"/>
    <dgm:cxn modelId="{E0DFAAB8-66B0-4F81-9416-12D4CA0E36BE}" type="presOf" srcId="{8F4B19A8-0834-4000-A9C6-B57AB4B554E6}" destId="{C924E704-4B18-4678-BA61-C68E77EA492F}" srcOrd="0" destOrd="0" presId="urn:microsoft.com/office/officeart/2005/8/layout/hierarchy1"/>
    <dgm:cxn modelId="{ED2420BE-9314-4312-B46A-05386CC0F251}" type="presOf" srcId="{4E66A40D-21EC-4C8A-AFFC-8C6BF6E0DD1E}" destId="{36B9201A-4C83-466B-83DD-E4633E08DE4D}" srcOrd="0" destOrd="0" presId="urn:microsoft.com/office/officeart/2005/8/layout/hierarchy1"/>
    <dgm:cxn modelId="{7D5BF3D6-AB03-43E1-A6BA-1F2FD0FC8AB7}" srcId="{F42FCB03-49AD-4CC4-A552-A621AE398011}" destId="{4E66A40D-21EC-4C8A-AFFC-8C6BF6E0DD1E}" srcOrd="2" destOrd="0" parTransId="{7748072B-552C-45B0-899B-08FB6F2F976B}" sibTransId="{B0550BB4-B3B7-46CE-85F1-D8FAF45BECAC}"/>
    <dgm:cxn modelId="{C4B6EDE4-36A6-476E-8CB4-C24E154813E6}" type="presParOf" srcId="{555A041B-E8B1-499F-A33A-F6D98D049569}" destId="{045FAED8-3194-4EEA-BC53-4CD8C551C96D}" srcOrd="0" destOrd="0" presId="urn:microsoft.com/office/officeart/2005/8/layout/hierarchy1"/>
    <dgm:cxn modelId="{D7DF21BA-390E-4EBE-9B3C-FE90A833E2AC}" type="presParOf" srcId="{045FAED8-3194-4EEA-BC53-4CD8C551C96D}" destId="{8962411C-55D6-456C-BF24-652CA7C00D99}" srcOrd="0" destOrd="0" presId="urn:microsoft.com/office/officeart/2005/8/layout/hierarchy1"/>
    <dgm:cxn modelId="{7A610DD4-B4A7-443C-8BA1-6AB95A9779E2}" type="presParOf" srcId="{8962411C-55D6-456C-BF24-652CA7C00D99}" destId="{61FE98DA-5EF6-4CAC-AD35-F600D1C192ED}" srcOrd="0" destOrd="0" presId="urn:microsoft.com/office/officeart/2005/8/layout/hierarchy1"/>
    <dgm:cxn modelId="{AABB69CB-C907-49BA-8AA2-EE33935629CE}" type="presParOf" srcId="{8962411C-55D6-456C-BF24-652CA7C00D99}" destId="{7C3CB8A1-3575-49C4-A316-30128F8E3DD9}" srcOrd="1" destOrd="0" presId="urn:microsoft.com/office/officeart/2005/8/layout/hierarchy1"/>
    <dgm:cxn modelId="{F5C2218A-F306-4F6D-8161-AB188737C52E}" type="presParOf" srcId="{045FAED8-3194-4EEA-BC53-4CD8C551C96D}" destId="{15429956-6E06-4E17-9833-D270D0161C43}" srcOrd="1" destOrd="0" presId="urn:microsoft.com/office/officeart/2005/8/layout/hierarchy1"/>
    <dgm:cxn modelId="{E2E26956-C038-4333-AAC7-DA8DB08C4EDC}" type="presParOf" srcId="{555A041B-E8B1-499F-A33A-F6D98D049569}" destId="{039F552A-5853-4C62-B8C4-C06766076EC7}" srcOrd="1" destOrd="0" presId="urn:microsoft.com/office/officeart/2005/8/layout/hierarchy1"/>
    <dgm:cxn modelId="{0B322B36-EC47-451E-800B-DBACC6F0E298}" type="presParOf" srcId="{039F552A-5853-4C62-B8C4-C06766076EC7}" destId="{A24D6A9E-E98D-42AE-95E6-6B5F1F9D99B0}" srcOrd="0" destOrd="0" presId="urn:microsoft.com/office/officeart/2005/8/layout/hierarchy1"/>
    <dgm:cxn modelId="{73E8A874-C7D5-4368-B90A-E473FC4DD903}" type="presParOf" srcId="{A24D6A9E-E98D-42AE-95E6-6B5F1F9D99B0}" destId="{A708AC1F-8B52-4752-A007-91D196140163}" srcOrd="0" destOrd="0" presId="urn:microsoft.com/office/officeart/2005/8/layout/hierarchy1"/>
    <dgm:cxn modelId="{2B6F7DD5-1C1E-4EDE-9F40-F2FE307B3B6D}" type="presParOf" srcId="{A24D6A9E-E98D-42AE-95E6-6B5F1F9D99B0}" destId="{C924E704-4B18-4678-BA61-C68E77EA492F}" srcOrd="1" destOrd="0" presId="urn:microsoft.com/office/officeart/2005/8/layout/hierarchy1"/>
    <dgm:cxn modelId="{7B18492B-3413-4E69-B90E-54BA89BEFEFE}" type="presParOf" srcId="{039F552A-5853-4C62-B8C4-C06766076EC7}" destId="{F9D3F021-51F7-42C5-9020-BF595FD4CEE8}" srcOrd="1" destOrd="0" presId="urn:microsoft.com/office/officeart/2005/8/layout/hierarchy1"/>
    <dgm:cxn modelId="{A28DFAF9-7230-424F-9618-8A7B0F8F560D}" type="presParOf" srcId="{555A041B-E8B1-499F-A33A-F6D98D049569}" destId="{C5C20104-5BE2-4A0A-828B-3A689A450718}" srcOrd="2" destOrd="0" presId="urn:microsoft.com/office/officeart/2005/8/layout/hierarchy1"/>
    <dgm:cxn modelId="{10594464-6E2F-4627-8D18-999F6A6340A3}" type="presParOf" srcId="{C5C20104-5BE2-4A0A-828B-3A689A450718}" destId="{EFA38B29-F0DD-4EC6-9830-06D121FB85DF}" srcOrd="0" destOrd="0" presId="urn:microsoft.com/office/officeart/2005/8/layout/hierarchy1"/>
    <dgm:cxn modelId="{C6386687-7651-4D84-B73F-50AB8A344B48}" type="presParOf" srcId="{EFA38B29-F0DD-4EC6-9830-06D121FB85DF}" destId="{DDF7A297-7699-44EE-8650-1EC36C56BC26}" srcOrd="0" destOrd="0" presId="urn:microsoft.com/office/officeart/2005/8/layout/hierarchy1"/>
    <dgm:cxn modelId="{4808F2E3-44B6-4CD2-9CBB-0190E9E21904}" type="presParOf" srcId="{EFA38B29-F0DD-4EC6-9830-06D121FB85DF}" destId="{36B9201A-4C83-466B-83DD-E4633E08DE4D}" srcOrd="1" destOrd="0" presId="urn:microsoft.com/office/officeart/2005/8/layout/hierarchy1"/>
    <dgm:cxn modelId="{1732122A-412A-456C-8255-F7A2310AD7A8}" type="presParOf" srcId="{C5C20104-5BE2-4A0A-828B-3A689A450718}" destId="{CFCA2CAB-FADE-47A3-A647-ED9A91F7D992}" srcOrd="1" destOrd="0" presId="urn:microsoft.com/office/officeart/2005/8/layout/hierarchy1"/>
    <dgm:cxn modelId="{B65479F1-15AA-4681-A9D8-7FFA69007053}" type="presParOf" srcId="{555A041B-E8B1-499F-A33A-F6D98D049569}" destId="{008E6F09-6738-4D0F-8822-96E3F5115BE7}" srcOrd="3" destOrd="0" presId="urn:microsoft.com/office/officeart/2005/8/layout/hierarchy1"/>
    <dgm:cxn modelId="{F64CD31F-D8FD-481A-B19F-ABAA24225442}" type="presParOf" srcId="{008E6F09-6738-4D0F-8822-96E3F5115BE7}" destId="{EFD35324-7133-4E61-9038-4A00BB862112}" srcOrd="0" destOrd="0" presId="urn:microsoft.com/office/officeart/2005/8/layout/hierarchy1"/>
    <dgm:cxn modelId="{7BD67583-C5EE-46BC-BD1C-9B597AA330EF}" type="presParOf" srcId="{EFD35324-7133-4E61-9038-4A00BB862112}" destId="{A45FC335-2CF4-4623-925E-61EDDE535DB4}" srcOrd="0" destOrd="0" presId="urn:microsoft.com/office/officeart/2005/8/layout/hierarchy1"/>
    <dgm:cxn modelId="{045312EF-35A9-4B67-AEAA-6BBB000E3BDD}" type="presParOf" srcId="{EFD35324-7133-4E61-9038-4A00BB862112}" destId="{AEBBF12D-4DBF-4641-AE32-F26937B1AADD}" srcOrd="1" destOrd="0" presId="urn:microsoft.com/office/officeart/2005/8/layout/hierarchy1"/>
    <dgm:cxn modelId="{A9F1C7BE-2B8A-4DBD-9570-7EC67D180F0B}" type="presParOf" srcId="{008E6F09-6738-4D0F-8822-96E3F5115BE7}" destId="{23CED82F-DA98-4919-BDBD-5071A6F50F5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1A80CC-760A-446F-82BC-9EF9D0636852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C621C2-ADCE-414B-B156-65AF944D95FD}">
      <dgm:prSet/>
      <dgm:spPr/>
      <dgm:t>
        <a:bodyPr/>
        <a:lstStyle/>
        <a:p>
          <a:r>
            <a:rPr lang="en-US"/>
            <a:t>Summary:</a:t>
          </a:r>
        </a:p>
      </dgm:t>
    </dgm:pt>
    <dgm:pt modelId="{A7050247-43BA-4CD6-B20C-D97070F2347D}" type="parTrans" cxnId="{AA0E0E73-4D8F-4328-BE86-CF5C111BBA04}">
      <dgm:prSet/>
      <dgm:spPr/>
      <dgm:t>
        <a:bodyPr/>
        <a:lstStyle/>
        <a:p>
          <a:endParaRPr lang="en-US"/>
        </a:p>
      </dgm:t>
    </dgm:pt>
    <dgm:pt modelId="{F14C4126-7DCE-4C2F-AB9D-A32A62D40671}" type="sibTrans" cxnId="{AA0E0E73-4D8F-4328-BE86-CF5C111BBA04}">
      <dgm:prSet/>
      <dgm:spPr/>
      <dgm:t>
        <a:bodyPr/>
        <a:lstStyle/>
        <a:p>
          <a:endParaRPr lang="en-US"/>
        </a:p>
      </dgm:t>
    </dgm:pt>
    <dgm:pt modelId="{AFC7B00D-04FE-4343-9D22-C1053E2A9E47}">
      <dgm:prSet/>
      <dgm:spPr/>
      <dgm:t>
        <a:bodyPr/>
        <a:lstStyle/>
        <a:p>
          <a:r>
            <a:rPr lang="en-US" dirty="0"/>
            <a:t>Comprehensive analysis of Los Angeles crime data (2020-Present)</a:t>
          </a:r>
        </a:p>
      </dgm:t>
    </dgm:pt>
    <dgm:pt modelId="{DC4526DB-3491-46A9-9E64-4EB24B190D4E}" type="parTrans" cxnId="{5D979B0C-6F67-4457-BB71-C4BB7D44FA61}">
      <dgm:prSet/>
      <dgm:spPr/>
      <dgm:t>
        <a:bodyPr/>
        <a:lstStyle/>
        <a:p>
          <a:endParaRPr lang="en-US"/>
        </a:p>
      </dgm:t>
    </dgm:pt>
    <dgm:pt modelId="{6DD945F3-4FEE-41D7-BE13-C9BD380F6991}" type="sibTrans" cxnId="{5D979B0C-6F67-4457-BB71-C4BB7D44FA61}">
      <dgm:prSet/>
      <dgm:spPr/>
      <dgm:t>
        <a:bodyPr/>
        <a:lstStyle/>
        <a:p>
          <a:endParaRPr lang="en-US"/>
        </a:p>
      </dgm:t>
    </dgm:pt>
    <dgm:pt modelId="{332D8AFA-5B80-466E-AF5A-FB2563A678F5}">
      <dgm:prSet/>
      <dgm:spPr/>
      <dgm:t>
        <a:bodyPr/>
        <a:lstStyle/>
        <a:p>
          <a:r>
            <a:rPr lang="en-US"/>
            <a:t>highlighting key trends and hotspots.</a:t>
          </a:r>
        </a:p>
      </dgm:t>
    </dgm:pt>
    <dgm:pt modelId="{B4BD5C18-5FA6-4C9C-886E-D56B94DDDA23}" type="parTrans" cxnId="{40BA5E0F-990C-4D2F-838A-0C464001691A}">
      <dgm:prSet/>
      <dgm:spPr/>
      <dgm:t>
        <a:bodyPr/>
        <a:lstStyle/>
        <a:p>
          <a:endParaRPr lang="en-US"/>
        </a:p>
      </dgm:t>
    </dgm:pt>
    <dgm:pt modelId="{3EDE2F41-CE40-43A1-8270-C606B6E8E0B8}" type="sibTrans" cxnId="{40BA5E0F-990C-4D2F-838A-0C464001691A}">
      <dgm:prSet/>
      <dgm:spPr/>
      <dgm:t>
        <a:bodyPr/>
        <a:lstStyle/>
        <a:p>
          <a:endParaRPr lang="en-US"/>
        </a:p>
      </dgm:t>
    </dgm:pt>
    <dgm:pt modelId="{2024F6C8-9E82-46A7-98E3-9CEBFEAB6AD5}">
      <dgm:prSet/>
      <dgm:spPr/>
      <dgm:t>
        <a:bodyPr/>
        <a:lstStyle/>
        <a:p>
          <a:r>
            <a:rPr lang="en-US"/>
            <a:t>Interactive visualizations providing actionable insights for stakeholders.</a:t>
          </a:r>
        </a:p>
      </dgm:t>
    </dgm:pt>
    <dgm:pt modelId="{BDBDE72D-05F5-444E-A2F7-E9B3F43AC48D}" type="parTrans" cxnId="{47BB8BDC-221E-47E4-9794-BB4922D8CBA4}">
      <dgm:prSet/>
      <dgm:spPr/>
      <dgm:t>
        <a:bodyPr/>
        <a:lstStyle/>
        <a:p>
          <a:endParaRPr lang="en-US"/>
        </a:p>
      </dgm:t>
    </dgm:pt>
    <dgm:pt modelId="{8EFB1F0A-0C1C-4AB6-AB65-5B65B0024688}" type="sibTrans" cxnId="{47BB8BDC-221E-47E4-9794-BB4922D8CBA4}">
      <dgm:prSet/>
      <dgm:spPr/>
      <dgm:t>
        <a:bodyPr/>
        <a:lstStyle/>
        <a:p>
          <a:endParaRPr lang="en-US"/>
        </a:p>
      </dgm:t>
    </dgm:pt>
    <dgm:pt modelId="{4FC3ACD4-3848-49DB-916E-602A5CB00892}">
      <dgm:prSet/>
      <dgm:spPr/>
      <dgm:t>
        <a:bodyPr/>
        <a:lstStyle/>
        <a:p>
          <a:r>
            <a:rPr lang="en-US"/>
            <a:t>Next Steps:</a:t>
          </a:r>
        </a:p>
      </dgm:t>
    </dgm:pt>
    <dgm:pt modelId="{F148ECE5-5630-43B1-A4BB-45C4B15A7F1E}" type="parTrans" cxnId="{01B0FE88-B859-4B88-AB28-AFCBB50B494C}">
      <dgm:prSet/>
      <dgm:spPr/>
      <dgm:t>
        <a:bodyPr/>
        <a:lstStyle/>
        <a:p>
          <a:endParaRPr lang="en-US"/>
        </a:p>
      </dgm:t>
    </dgm:pt>
    <dgm:pt modelId="{01A80B4E-73D6-49D0-9D86-8C56E85ADF93}" type="sibTrans" cxnId="{01B0FE88-B859-4B88-AB28-AFCBB50B494C}">
      <dgm:prSet/>
      <dgm:spPr/>
      <dgm:t>
        <a:bodyPr/>
        <a:lstStyle/>
        <a:p>
          <a:endParaRPr lang="en-US"/>
        </a:p>
      </dgm:t>
    </dgm:pt>
    <dgm:pt modelId="{44681024-9C3B-47E9-8157-69DE78E27186}">
      <dgm:prSet/>
      <dgm:spPr/>
      <dgm:t>
        <a:bodyPr/>
        <a:lstStyle/>
        <a:p>
          <a:r>
            <a:rPr lang="en-US"/>
            <a:t>Refine visualizations based on user feedback.</a:t>
          </a:r>
        </a:p>
      </dgm:t>
    </dgm:pt>
    <dgm:pt modelId="{AA06AE06-7396-447B-A60E-81BF446FDF7B}" type="parTrans" cxnId="{E6293EBD-4B5D-45FF-B355-DF3C8D3F6B20}">
      <dgm:prSet/>
      <dgm:spPr/>
      <dgm:t>
        <a:bodyPr/>
        <a:lstStyle/>
        <a:p>
          <a:endParaRPr lang="en-US"/>
        </a:p>
      </dgm:t>
    </dgm:pt>
    <dgm:pt modelId="{DDCDA7CB-7D35-45AC-8782-1A740334A22B}" type="sibTrans" cxnId="{E6293EBD-4B5D-45FF-B355-DF3C8D3F6B20}">
      <dgm:prSet/>
      <dgm:spPr/>
      <dgm:t>
        <a:bodyPr/>
        <a:lstStyle/>
        <a:p>
          <a:endParaRPr lang="en-US"/>
        </a:p>
      </dgm:t>
    </dgm:pt>
    <dgm:pt modelId="{B79469E9-6958-4B0D-BC6B-02E0A2B6359E}">
      <dgm:prSet/>
      <dgm:spPr/>
      <dgm:t>
        <a:bodyPr/>
        <a:lstStyle/>
        <a:p>
          <a:r>
            <a:rPr lang="en-US"/>
            <a:t>Explore deeper predictive analysis and integration with other data sources.</a:t>
          </a:r>
        </a:p>
      </dgm:t>
    </dgm:pt>
    <dgm:pt modelId="{85471742-6BF4-416A-A30B-56B28083BD43}" type="parTrans" cxnId="{ADBA46BC-1215-42AB-A9F1-E9BBDBA4DFC1}">
      <dgm:prSet/>
      <dgm:spPr/>
      <dgm:t>
        <a:bodyPr/>
        <a:lstStyle/>
        <a:p>
          <a:endParaRPr lang="en-US"/>
        </a:p>
      </dgm:t>
    </dgm:pt>
    <dgm:pt modelId="{270CD3A9-1266-42CC-AFC3-1DF09A6579F4}" type="sibTrans" cxnId="{ADBA46BC-1215-42AB-A9F1-E9BBDBA4DFC1}">
      <dgm:prSet/>
      <dgm:spPr/>
      <dgm:t>
        <a:bodyPr/>
        <a:lstStyle/>
        <a:p>
          <a:endParaRPr lang="en-US"/>
        </a:p>
      </dgm:t>
    </dgm:pt>
    <dgm:pt modelId="{DAC3C699-4AC9-4ACA-9D43-EEE10C7794A0}" type="pres">
      <dgm:prSet presAssocID="{A71A80CC-760A-446F-82BC-9EF9D0636852}" presName="Name0" presStyleCnt="0">
        <dgm:presLayoutVars>
          <dgm:dir/>
          <dgm:resizeHandles val="exact"/>
        </dgm:presLayoutVars>
      </dgm:prSet>
      <dgm:spPr/>
    </dgm:pt>
    <dgm:pt modelId="{9C54C743-6DD8-496F-AD16-898F2AAD018B}" type="pres">
      <dgm:prSet presAssocID="{B6C621C2-ADCE-414B-B156-65AF944D95FD}" presName="node" presStyleLbl="node1" presStyleIdx="0" presStyleCnt="7">
        <dgm:presLayoutVars>
          <dgm:bulletEnabled val="1"/>
        </dgm:presLayoutVars>
      </dgm:prSet>
      <dgm:spPr/>
    </dgm:pt>
    <dgm:pt modelId="{8DE09C2E-2C9C-41DF-80D7-4E8B1ED364EB}" type="pres">
      <dgm:prSet presAssocID="{F14C4126-7DCE-4C2F-AB9D-A32A62D40671}" presName="sibTrans" presStyleLbl="sibTrans1D1" presStyleIdx="0" presStyleCnt="6"/>
      <dgm:spPr/>
    </dgm:pt>
    <dgm:pt modelId="{4C5EF6BB-5740-4648-80AD-2D1C332BF180}" type="pres">
      <dgm:prSet presAssocID="{F14C4126-7DCE-4C2F-AB9D-A32A62D40671}" presName="connectorText" presStyleLbl="sibTrans1D1" presStyleIdx="0" presStyleCnt="6"/>
      <dgm:spPr/>
    </dgm:pt>
    <dgm:pt modelId="{36C317B5-6B00-4DBE-813C-86F94252464F}" type="pres">
      <dgm:prSet presAssocID="{AFC7B00D-04FE-4343-9D22-C1053E2A9E47}" presName="node" presStyleLbl="node1" presStyleIdx="1" presStyleCnt="7">
        <dgm:presLayoutVars>
          <dgm:bulletEnabled val="1"/>
        </dgm:presLayoutVars>
      </dgm:prSet>
      <dgm:spPr/>
    </dgm:pt>
    <dgm:pt modelId="{F619AC6D-EF7E-4A97-89CE-2A4675FB9491}" type="pres">
      <dgm:prSet presAssocID="{6DD945F3-4FEE-41D7-BE13-C9BD380F6991}" presName="sibTrans" presStyleLbl="sibTrans1D1" presStyleIdx="1" presStyleCnt="6"/>
      <dgm:spPr/>
    </dgm:pt>
    <dgm:pt modelId="{46EA8548-9E56-4392-A863-2C324D9BAD60}" type="pres">
      <dgm:prSet presAssocID="{6DD945F3-4FEE-41D7-BE13-C9BD380F6991}" presName="connectorText" presStyleLbl="sibTrans1D1" presStyleIdx="1" presStyleCnt="6"/>
      <dgm:spPr/>
    </dgm:pt>
    <dgm:pt modelId="{2688BD76-F50F-40B7-A4CD-C1BC92A05D74}" type="pres">
      <dgm:prSet presAssocID="{332D8AFA-5B80-466E-AF5A-FB2563A678F5}" presName="node" presStyleLbl="node1" presStyleIdx="2" presStyleCnt="7">
        <dgm:presLayoutVars>
          <dgm:bulletEnabled val="1"/>
        </dgm:presLayoutVars>
      </dgm:prSet>
      <dgm:spPr/>
    </dgm:pt>
    <dgm:pt modelId="{38C4EECB-1E07-458A-844B-6BE004C2CE13}" type="pres">
      <dgm:prSet presAssocID="{3EDE2F41-CE40-43A1-8270-C606B6E8E0B8}" presName="sibTrans" presStyleLbl="sibTrans1D1" presStyleIdx="2" presStyleCnt="6"/>
      <dgm:spPr/>
    </dgm:pt>
    <dgm:pt modelId="{01631F73-254E-402C-8A4B-E402F7BCA5BA}" type="pres">
      <dgm:prSet presAssocID="{3EDE2F41-CE40-43A1-8270-C606B6E8E0B8}" presName="connectorText" presStyleLbl="sibTrans1D1" presStyleIdx="2" presStyleCnt="6"/>
      <dgm:spPr/>
    </dgm:pt>
    <dgm:pt modelId="{8F67C7B0-5D49-4C09-B6D4-7A416C66DAED}" type="pres">
      <dgm:prSet presAssocID="{2024F6C8-9E82-46A7-98E3-9CEBFEAB6AD5}" presName="node" presStyleLbl="node1" presStyleIdx="3" presStyleCnt="7">
        <dgm:presLayoutVars>
          <dgm:bulletEnabled val="1"/>
        </dgm:presLayoutVars>
      </dgm:prSet>
      <dgm:spPr/>
    </dgm:pt>
    <dgm:pt modelId="{9EA27E59-CEC0-420F-9419-BB3FFE3EC657}" type="pres">
      <dgm:prSet presAssocID="{8EFB1F0A-0C1C-4AB6-AB65-5B65B0024688}" presName="sibTrans" presStyleLbl="sibTrans1D1" presStyleIdx="3" presStyleCnt="6"/>
      <dgm:spPr/>
    </dgm:pt>
    <dgm:pt modelId="{6B1BAA91-9F96-4691-99DC-B8F428BFD2B3}" type="pres">
      <dgm:prSet presAssocID="{8EFB1F0A-0C1C-4AB6-AB65-5B65B0024688}" presName="connectorText" presStyleLbl="sibTrans1D1" presStyleIdx="3" presStyleCnt="6"/>
      <dgm:spPr/>
    </dgm:pt>
    <dgm:pt modelId="{37F963FE-0C19-46D5-A4E0-7FE2F491DACB}" type="pres">
      <dgm:prSet presAssocID="{4FC3ACD4-3848-49DB-916E-602A5CB00892}" presName="node" presStyleLbl="node1" presStyleIdx="4" presStyleCnt="7">
        <dgm:presLayoutVars>
          <dgm:bulletEnabled val="1"/>
        </dgm:presLayoutVars>
      </dgm:prSet>
      <dgm:spPr/>
    </dgm:pt>
    <dgm:pt modelId="{9B04E305-2DE3-4F1F-ABD8-788DBED5BFD7}" type="pres">
      <dgm:prSet presAssocID="{01A80B4E-73D6-49D0-9D86-8C56E85ADF93}" presName="sibTrans" presStyleLbl="sibTrans1D1" presStyleIdx="4" presStyleCnt="6"/>
      <dgm:spPr/>
    </dgm:pt>
    <dgm:pt modelId="{3FDB2AAF-ABE0-46A0-B190-58BBDD68D054}" type="pres">
      <dgm:prSet presAssocID="{01A80B4E-73D6-49D0-9D86-8C56E85ADF93}" presName="connectorText" presStyleLbl="sibTrans1D1" presStyleIdx="4" presStyleCnt="6"/>
      <dgm:spPr/>
    </dgm:pt>
    <dgm:pt modelId="{72F78D3F-1AD8-448E-A18C-C0BCD26B4921}" type="pres">
      <dgm:prSet presAssocID="{44681024-9C3B-47E9-8157-69DE78E27186}" presName="node" presStyleLbl="node1" presStyleIdx="5" presStyleCnt="7">
        <dgm:presLayoutVars>
          <dgm:bulletEnabled val="1"/>
        </dgm:presLayoutVars>
      </dgm:prSet>
      <dgm:spPr/>
    </dgm:pt>
    <dgm:pt modelId="{B896688D-4820-4ACB-BE06-50DB9AD57013}" type="pres">
      <dgm:prSet presAssocID="{DDCDA7CB-7D35-45AC-8782-1A740334A22B}" presName="sibTrans" presStyleLbl="sibTrans1D1" presStyleIdx="5" presStyleCnt="6"/>
      <dgm:spPr/>
    </dgm:pt>
    <dgm:pt modelId="{1BC46247-E64E-4B16-B412-41B5067462FE}" type="pres">
      <dgm:prSet presAssocID="{DDCDA7CB-7D35-45AC-8782-1A740334A22B}" presName="connectorText" presStyleLbl="sibTrans1D1" presStyleIdx="5" presStyleCnt="6"/>
      <dgm:spPr/>
    </dgm:pt>
    <dgm:pt modelId="{930E0F70-D3E8-4567-9A1D-641CA52F0D71}" type="pres">
      <dgm:prSet presAssocID="{B79469E9-6958-4B0D-BC6B-02E0A2B6359E}" presName="node" presStyleLbl="node1" presStyleIdx="6" presStyleCnt="7">
        <dgm:presLayoutVars>
          <dgm:bulletEnabled val="1"/>
        </dgm:presLayoutVars>
      </dgm:prSet>
      <dgm:spPr/>
    </dgm:pt>
  </dgm:ptLst>
  <dgm:cxnLst>
    <dgm:cxn modelId="{39A90D06-FB15-4246-BC92-1C4916E06D10}" type="presOf" srcId="{01A80B4E-73D6-49D0-9D86-8C56E85ADF93}" destId="{9B04E305-2DE3-4F1F-ABD8-788DBED5BFD7}" srcOrd="0" destOrd="0" presId="urn:microsoft.com/office/officeart/2016/7/layout/RepeatingBendingProcessNew"/>
    <dgm:cxn modelId="{5D979B0C-6F67-4457-BB71-C4BB7D44FA61}" srcId="{A71A80CC-760A-446F-82BC-9EF9D0636852}" destId="{AFC7B00D-04FE-4343-9D22-C1053E2A9E47}" srcOrd="1" destOrd="0" parTransId="{DC4526DB-3491-46A9-9E64-4EB24B190D4E}" sibTransId="{6DD945F3-4FEE-41D7-BE13-C9BD380F6991}"/>
    <dgm:cxn modelId="{D949810E-97ED-4DE6-9BFD-9216B99FAF5F}" type="presOf" srcId="{A71A80CC-760A-446F-82BC-9EF9D0636852}" destId="{DAC3C699-4AC9-4ACA-9D43-EEE10C7794A0}" srcOrd="0" destOrd="0" presId="urn:microsoft.com/office/officeart/2016/7/layout/RepeatingBendingProcessNew"/>
    <dgm:cxn modelId="{40BA5E0F-990C-4D2F-838A-0C464001691A}" srcId="{A71A80CC-760A-446F-82BC-9EF9D0636852}" destId="{332D8AFA-5B80-466E-AF5A-FB2563A678F5}" srcOrd="2" destOrd="0" parTransId="{B4BD5C18-5FA6-4C9C-886E-D56B94DDDA23}" sibTransId="{3EDE2F41-CE40-43A1-8270-C606B6E8E0B8}"/>
    <dgm:cxn modelId="{4494C712-311B-484C-87D7-BBD8649027D4}" type="presOf" srcId="{8EFB1F0A-0C1C-4AB6-AB65-5B65B0024688}" destId="{6B1BAA91-9F96-4691-99DC-B8F428BFD2B3}" srcOrd="1" destOrd="0" presId="urn:microsoft.com/office/officeart/2016/7/layout/RepeatingBendingProcessNew"/>
    <dgm:cxn modelId="{59174113-054F-4D71-85CC-0FEB5D3B1C5D}" type="presOf" srcId="{B6C621C2-ADCE-414B-B156-65AF944D95FD}" destId="{9C54C743-6DD8-496F-AD16-898F2AAD018B}" srcOrd="0" destOrd="0" presId="urn:microsoft.com/office/officeart/2016/7/layout/RepeatingBendingProcessNew"/>
    <dgm:cxn modelId="{E80C8814-9B4C-494B-928F-EB0BD5260FCD}" type="presOf" srcId="{3EDE2F41-CE40-43A1-8270-C606B6E8E0B8}" destId="{38C4EECB-1E07-458A-844B-6BE004C2CE13}" srcOrd="0" destOrd="0" presId="urn:microsoft.com/office/officeart/2016/7/layout/RepeatingBendingProcessNew"/>
    <dgm:cxn modelId="{F08A6C19-D405-4BAC-BD52-01CE67E9F3E0}" type="presOf" srcId="{44681024-9C3B-47E9-8157-69DE78E27186}" destId="{72F78D3F-1AD8-448E-A18C-C0BCD26B4921}" srcOrd="0" destOrd="0" presId="urn:microsoft.com/office/officeart/2016/7/layout/RepeatingBendingProcessNew"/>
    <dgm:cxn modelId="{FA4DBB23-F85B-4093-9643-973F4348A08E}" type="presOf" srcId="{4FC3ACD4-3848-49DB-916E-602A5CB00892}" destId="{37F963FE-0C19-46D5-A4E0-7FE2F491DACB}" srcOrd="0" destOrd="0" presId="urn:microsoft.com/office/officeart/2016/7/layout/RepeatingBendingProcessNew"/>
    <dgm:cxn modelId="{5AAEFB34-4EFD-46FD-90B9-EF055FFCEAAF}" type="presOf" srcId="{6DD945F3-4FEE-41D7-BE13-C9BD380F6991}" destId="{46EA8548-9E56-4392-A863-2C324D9BAD60}" srcOrd="1" destOrd="0" presId="urn:microsoft.com/office/officeart/2016/7/layout/RepeatingBendingProcessNew"/>
    <dgm:cxn modelId="{481F1065-FA10-464C-B6E2-847C6E4BB5F5}" type="presOf" srcId="{DDCDA7CB-7D35-45AC-8782-1A740334A22B}" destId="{B896688D-4820-4ACB-BE06-50DB9AD57013}" srcOrd="0" destOrd="0" presId="urn:microsoft.com/office/officeart/2016/7/layout/RepeatingBendingProcessNew"/>
    <dgm:cxn modelId="{7F570E66-D710-4513-80C2-1816075F6FB4}" type="presOf" srcId="{AFC7B00D-04FE-4343-9D22-C1053E2A9E47}" destId="{36C317B5-6B00-4DBE-813C-86F94252464F}" srcOrd="0" destOrd="0" presId="urn:microsoft.com/office/officeart/2016/7/layout/RepeatingBendingProcessNew"/>
    <dgm:cxn modelId="{2CE4566A-DBE6-4310-B069-BA84A8ACEB84}" type="presOf" srcId="{2024F6C8-9E82-46A7-98E3-9CEBFEAB6AD5}" destId="{8F67C7B0-5D49-4C09-B6D4-7A416C66DAED}" srcOrd="0" destOrd="0" presId="urn:microsoft.com/office/officeart/2016/7/layout/RepeatingBendingProcessNew"/>
    <dgm:cxn modelId="{8AD7BA6B-0D46-4FEF-9B41-FE539FE1FE81}" type="presOf" srcId="{F14C4126-7DCE-4C2F-AB9D-A32A62D40671}" destId="{4C5EF6BB-5740-4648-80AD-2D1C332BF180}" srcOrd="1" destOrd="0" presId="urn:microsoft.com/office/officeart/2016/7/layout/RepeatingBendingProcessNew"/>
    <dgm:cxn modelId="{AA0E0E73-4D8F-4328-BE86-CF5C111BBA04}" srcId="{A71A80CC-760A-446F-82BC-9EF9D0636852}" destId="{B6C621C2-ADCE-414B-B156-65AF944D95FD}" srcOrd="0" destOrd="0" parTransId="{A7050247-43BA-4CD6-B20C-D97070F2347D}" sibTransId="{F14C4126-7DCE-4C2F-AB9D-A32A62D40671}"/>
    <dgm:cxn modelId="{5AC1007D-F243-4A95-B795-EC1A77DA920A}" type="presOf" srcId="{3EDE2F41-CE40-43A1-8270-C606B6E8E0B8}" destId="{01631F73-254E-402C-8A4B-E402F7BCA5BA}" srcOrd="1" destOrd="0" presId="urn:microsoft.com/office/officeart/2016/7/layout/RepeatingBendingProcessNew"/>
    <dgm:cxn modelId="{467FC37E-FF45-4BFE-9344-D72CF43E1A2C}" type="presOf" srcId="{332D8AFA-5B80-466E-AF5A-FB2563A678F5}" destId="{2688BD76-F50F-40B7-A4CD-C1BC92A05D74}" srcOrd="0" destOrd="0" presId="urn:microsoft.com/office/officeart/2016/7/layout/RepeatingBendingProcessNew"/>
    <dgm:cxn modelId="{0DB42A80-7701-4A59-A923-7C4534910CCA}" type="presOf" srcId="{F14C4126-7DCE-4C2F-AB9D-A32A62D40671}" destId="{8DE09C2E-2C9C-41DF-80D7-4E8B1ED364EB}" srcOrd="0" destOrd="0" presId="urn:microsoft.com/office/officeart/2016/7/layout/RepeatingBendingProcessNew"/>
    <dgm:cxn modelId="{8F339180-A108-4286-8ED9-83D4E35DB32A}" type="presOf" srcId="{8EFB1F0A-0C1C-4AB6-AB65-5B65B0024688}" destId="{9EA27E59-CEC0-420F-9419-BB3FFE3EC657}" srcOrd="0" destOrd="0" presId="urn:microsoft.com/office/officeart/2016/7/layout/RepeatingBendingProcessNew"/>
    <dgm:cxn modelId="{01B0FE88-B859-4B88-AB28-AFCBB50B494C}" srcId="{A71A80CC-760A-446F-82BC-9EF9D0636852}" destId="{4FC3ACD4-3848-49DB-916E-602A5CB00892}" srcOrd="4" destOrd="0" parTransId="{F148ECE5-5630-43B1-A4BB-45C4B15A7F1E}" sibTransId="{01A80B4E-73D6-49D0-9D86-8C56E85ADF93}"/>
    <dgm:cxn modelId="{3077F88E-21D2-41DA-A41E-52C21C118850}" type="presOf" srcId="{B79469E9-6958-4B0D-BC6B-02E0A2B6359E}" destId="{930E0F70-D3E8-4567-9A1D-641CA52F0D71}" srcOrd="0" destOrd="0" presId="urn:microsoft.com/office/officeart/2016/7/layout/RepeatingBendingProcessNew"/>
    <dgm:cxn modelId="{D0D7078F-48A3-40E2-AB03-0034F06439F5}" type="presOf" srcId="{DDCDA7CB-7D35-45AC-8782-1A740334A22B}" destId="{1BC46247-E64E-4B16-B412-41B5067462FE}" srcOrd="1" destOrd="0" presId="urn:microsoft.com/office/officeart/2016/7/layout/RepeatingBendingProcessNew"/>
    <dgm:cxn modelId="{0D1DA390-BAB2-4484-B116-26B594287193}" type="presOf" srcId="{01A80B4E-73D6-49D0-9D86-8C56E85ADF93}" destId="{3FDB2AAF-ABE0-46A0-B190-58BBDD68D054}" srcOrd="1" destOrd="0" presId="urn:microsoft.com/office/officeart/2016/7/layout/RepeatingBendingProcessNew"/>
    <dgm:cxn modelId="{ADBA46BC-1215-42AB-A9F1-E9BBDBA4DFC1}" srcId="{A71A80CC-760A-446F-82BC-9EF9D0636852}" destId="{B79469E9-6958-4B0D-BC6B-02E0A2B6359E}" srcOrd="6" destOrd="0" parTransId="{85471742-6BF4-416A-A30B-56B28083BD43}" sibTransId="{270CD3A9-1266-42CC-AFC3-1DF09A6579F4}"/>
    <dgm:cxn modelId="{E6293EBD-4B5D-45FF-B355-DF3C8D3F6B20}" srcId="{A71A80CC-760A-446F-82BC-9EF9D0636852}" destId="{44681024-9C3B-47E9-8157-69DE78E27186}" srcOrd="5" destOrd="0" parTransId="{AA06AE06-7396-447B-A60E-81BF446FDF7B}" sibTransId="{DDCDA7CB-7D35-45AC-8782-1A740334A22B}"/>
    <dgm:cxn modelId="{47BB8BDC-221E-47E4-9794-BB4922D8CBA4}" srcId="{A71A80CC-760A-446F-82BC-9EF9D0636852}" destId="{2024F6C8-9E82-46A7-98E3-9CEBFEAB6AD5}" srcOrd="3" destOrd="0" parTransId="{BDBDE72D-05F5-444E-A2F7-E9B3F43AC48D}" sibTransId="{8EFB1F0A-0C1C-4AB6-AB65-5B65B0024688}"/>
    <dgm:cxn modelId="{8334D8DD-5412-44B5-A7A6-B2D6A68C2AF3}" type="presOf" srcId="{6DD945F3-4FEE-41D7-BE13-C9BD380F6991}" destId="{F619AC6D-EF7E-4A97-89CE-2A4675FB9491}" srcOrd="0" destOrd="0" presId="urn:microsoft.com/office/officeart/2016/7/layout/RepeatingBendingProcessNew"/>
    <dgm:cxn modelId="{41D63CD9-436A-48D9-B03B-04B9283D768B}" type="presParOf" srcId="{DAC3C699-4AC9-4ACA-9D43-EEE10C7794A0}" destId="{9C54C743-6DD8-496F-AD16-898F2AAD018B}" srcOrd="0" destOrd="0" presId="urn:microsoft.com/office/officeart/2016/7/layout/RepeatingBendingProcessNew"/>
    <dgm:cxn modelId="{EF02B2CA-612D-4F51-99D9-ED4DFBF87BF4}" type="presParOf" srcId="{DAC3C699-4AC9-4ACA-9D43-EEE10C7794A0}" destId="{8DE09C2E-2C9C-41DF-80D7-4E8B1ED364EB}" srcOrd="1" destOrd="0" presId="urn:microsoft.com/office/officeart/2016/7/layout/RepeatingBendingProcessNew"/>
    <dgm:cxn modelId="{A1139CD8-A70A-4F2A-B9D0-1A847EC53470}" type="presParOf" srcId="{8DE09C2E-2C9C-41DF-80D7-4E8B1ED364EB}" destId="{4C5EF6BB-5740-4648-80AD-2D1C332BF180}" srcOrd="0" destOrd="0" presId="urn:microsoft.com/office/officeart/2016/7/layout/RepeatingBendingProcessNew"/>
    <dgm:cxn modelId="{271CE3C0-2B6D-4740-A9D5-D962EA92DA5A}" type="presParOf" srcId="{DAC3C699-4AC9-4ACA-9D43-EEE10C7794A0}" destId="{36C317B5-6B00-4DBE-813C-86F94252464F}" srcOrd="2" destOrd="0" presId="urn:microsoft.com/office/officeart/2016/7/layout/RepeatingBendingProcessNew"/>
    <dgm:cxn modelId="{FF7B6D14-7B82-4CBC-B97D-D52A49394328}" type="presParOf" srcId="{DAC3C699-4AC9-4ACA-9D43-EEE10C7794A0}" destId="{F619AC6D-EF7E-4A97-89CE-2A4675FB9491}" srcOrd="3" destOrd="0" presId="urn:microsoft.com/office/officeart/2016/7/layout/RepeatingBendingProcessNew"/>
    <dgm:cxn modelId="{5138A9B0-45CF-4DC1-81E1-517D8586F298}" type="presParOf" srcId="{F619AC6D-EF7E-4A97-89CE-2A4675FB9491}" destId="{46EA8548-9E56-4392-A863-2C324D9BAD60}" srcOrd="0" destOrd="0" presId="urn:microsoft.com/office/officeart/2016/7/layout/RepeatingBendingProcessNew"/>
    <dgm:cxn modelId="{2D018CB6-8692-4904-943D-B2F30F5DDDF1}" type="presParOf" srcId="{DAC3C699-4AC9-4ACA-9D43-EEE10C7794A0}" destId="{2688BD76-F50F-40B7-A4CD-C1BC92A05D74}" srcOrd="4" destOrd="0" presId="urn:microsoft.com/office/officeart/2016/7/layout/RepeatingBendingProcessNew"/>
    <dgm:cxn modelId="{29D0FBC0-5FA6-46E9-9E3D-DA939A91A81F}" type="presParOf" srcId="{DAC3C699-4AC9-4ACA-9D43-EEE10C7794A0}" destId="{38C4EECB-1E07-458A-844B-6BE004C2CE13}" srcOrd="5" destOrd="0" presId="urn:microsoft.com/office/officeart/2016/7/layout/RepeatingBendingProcessNew"/>
    <dgm:cxn modelId="{55B3391E-6897-47A8-B449-C475D1892CE9}" type="presParOf" srcId="{38C4EECB-1E07-458A-844B-6BE004C2CE13}" destId="{01631F73-254E-402C-8A4B-E402F7BCA5BA}" srcOrd="0" destOrd="0" presId="urn:microsoft.com/office/officeart/2016/7/layout/RepeatingBendingProcessNew"/>
    <dgm:cxn modelId="{538B040D-2892-4E6A-9A75-BDEDC884D42E}" type="presParOf" srcId="{DAC3C699-4AC9-4ACA-9D43-EEE10C7794A0}" destId="{8F67C7B0-5D49-4C09-B6D4-7A416C66DAED}" srcOrd="6" destOrd="0" presId="urn:microsoft.com/office/officeart/2016/7/layout/RepeatingBendingProcessNew"/>
    <dgm:cxn modelId="{9B1E04B4-3995-4D03-B2D9-5DCCF9A0E782}" type="presParOf" srcId="{DAC3C699-4AC9-4ACA-9D43-EEE10C7794A0}" destId="{9EA27E59-CEC0-420F-9419-BB3FFE3EC657}" srcOrd="7" destOrd="0" presId="urn:microsoft.com/office/officeart/2016/7/layout/RepeatingBendingProcessNew"/>
    <dgm:cxn modelId="{ADBC45BF-D203-4220-B882-AB58734C8210}" type="presParOf" srcId="{9EA27E59-CEC0-420F-9419-BB3FFE3EC657}" destId="{6B1BAA91-9F96-4691-99DC-B8F428BFD2B3}" srcOrd="0" destOrd="0" presId="urn:microsoft.com/office/officeart/2016/7/layout/RepeatingBendingProcessNew"/>
    <dgm:cxn modelId="{D71EACD8-364F-4DCB-A773-714928DF478C}" type="presParOf" srcId="{DAC3C699-4AC9-4ACA-9D43-EEE10C7794A0}" destId="{37F963FE-0C19-46D5-A4E0-7FE2F491DACB}" srcOrd="8" destOrd="0" presId="urn:microsoft.com/office/officeart/2016/7/layout/RepeatingBendingProcessNew"/>
    <dgm:cxn modelId="{43BF8CE9-0B59-49D9-A8F4-8DCAD28B0F0E}" type="presParOf" srcId="{DAC3C699-4AC9-4ACA-9D43-EEE10C7794A0}" destId="{9B04E305-2DE3-4F1F-ABD8-788DBED5BFD7}" srcOrd="9" destOrd="0" presId="urn:microsoft.com/office/officeart/2016/7/layout/RepeatingBendingProcessNew"/>
    <dgm:cxn modelId="{7C8283EB-703D-4DF3-80E7-FF3D12FA306C}" type="presParOf" srcId="{9B04E305-2DE3-4F1F-ABD8-788DBED5BFD7}" destId="{3FDB2AAF-ABE0-46A0-B190-58BBDD68D054}" srcOrd="0" destOrd="0" presId="urn:microsoft.com/office/officeart/2016/7/layout/RepeatingBendingProcessNew"/>
    <dgm:cxn modelId="{400E5393-B5A2-4644-8717-43E57824E5FA}" type="presParOf" srcId="{DAC3C699-4AC9-4ACA-9D43-EEE10C7794A0}" destId="{72F78D3F-1AD8-448E-A18C-C0BCD26B4921}" srcOrd="10" destOrd="0" presId="urn:microsoft.com/office/officeart/2016/7/layout/RepeatingBendingProcessNew"/>
    <dgm:cxn modelId="{AFF880C3-451B-4B30-A425-CBA430933857}" type="presParOf" srcId="{DAC3C699-4AC9-4ACA-9D43-EEE10C7794A0}" destId="{B896688D-4820-4ACB-BE06-50DB9AD57013}" srcOrd="11" destOrd="0" presId="urn:microsoft.com/office/officeart/2016/7/layout/RepeatingBendingProcessNew"/>
    <dgm:cxn modelId="{098B88BB-F094-4740-84AD-F57B97845301}" type="presParOf" srcId="{B896688D-4820-4ACB-BE06-50DB9AD57013}" destId="{1BC46247-E64E-4B16-B412-41B5067462FE}" srcOrd="0" destOrd="0" presId="urn:microsoft.com/office/officeart/2016/7/layout/RepeatingBendingProcessNew"/>
    <dgm:cxn modelId="{0C2C39B4-7E71-469B-BB0E-609C321B5D99}" type="presParOf" srcId="{DAC3C699-4AC9-4ACA-9D43-EEE10C7794A0}" destId="{930E0F70-D3E8-4567-9A1D-641CA52F0D71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E98DA-5EF6-4CAC-AD35-F600D1C192ED}">
      <dsp:nvSpPr>
        <dsp:cNvPr id="0" name=""/>
        <dsp:cNvSpPr/>
      </dsp:nvSpPr>
      <dsp:spPr>
        <a:xfrm>
          <a:off x="2946" y="1101376"/>
          <a:ext cx="2104012" cy="1336048"/>
        </a:xfrm>
        <a:prstGeom prst="roundRect">
          <a:avLst>
            <a:gd name="adj" fmla="val 10000"/>
          </a:avLst>
        </a:prstGeom>
        <a:solidFill>
          <a:srgbClr val="F8931D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CB8A1-3575-49C4-A316-30128F8E3DD9}">
      <dsp:nvSpPr>
        <dsp:cNvPr id="0" name=""/>
        <dsp:cNvSpPr/>
      </dsp:nvSpPr>
      <dsp:spPr>
        <a:xfrm>
          <a:off x="236726" y="1323466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rPr>
            <a:t>Objectives</a:t>
          </a:r>
          <a:r>
            <a:rPr lang="en-US" sz="2000" b="1" kern="1200" dirty="0"/>
            <a:t>:</a:t>
          </a:r>
          <a:endParaRPr lang="en-US" sz="2000" kern="1200" dirty="0"/>
        </a:p>
      </dsp:txBody>
      <dsp:txXfrm>
        <a:off x="275858" y="1362598"/>
        <a:ext cx="2025748" cy="1257784"/>
      </dsp:txXfrm>
    </dsp:sp>
    <dsp:sp modelId="{A708AC1F-8B52-4752-A007-91D196140163}">
      <dsp:nvSpPr>
        <dsp:cNvPr id="0" name=""/>
        <dsp:cNvSpPr/>
      </dsp:nvSpPr>
      <dsp:spPr>
        <a:xfrm>
          <a:off x="2574518" y="1101376"/>
          <a:ext cx="2104012" cy="1336048"/>
        </a:xfrm>
        <a:prstGeom prst="roundRect">
          <a:avLst>
            <a:gd name="adj" fmla="val 10000"/>
          </a:avLst>
        </a:prstGeom>
        <a:solidFill>
          <a:srgbClr val="F8931D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4E704-4B18-4678-BA61-C68E77EA492F}">
      <dsp:nvSpPr>
        <dsp:cNvPr id="0" name=""/>
        <dsp:cNvSpPr/>
      </dsp:nvSpPr>
      <dsp:spPr>
        <a:xfrm>
          <a:off x="2808297" y="1323466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spc="-50" baseline="0" dirty="0">
              <a:solidFill>
                <a:prstClr val="black">
                  <a:lumMod val="75000"/>
                  <a:lumOff val="25000"/>
                </a:prstClr>
              </a:solidFill>
              <a:latin typeface="Bookman Old Style" panose="020F0302020204030204"/>
              <a:ea typeface="+mn-ea"/>
              <a:cs typeface="+mn-cs"/>
            </a:rPr>
            <a:t>Explore crime rates by type and location, and other factors.</a:t>
          </a:r>
        </a:p>
      </dsp:txBody>
      <dsp:txXfrm>
        <a:off x="2847429" y="1362598"/>
        <a:ext cx="2025748" cy="1257784"/>
      </dsp:txXfrm>
    </dsp:sp>
    <dsp:sp modelId="{DDF7A297-7699-44EE-8650-1EC36C56BC26}">
      <dsp:nvSpPr>
        <dsp:cNvPr id="0" name=""/>
        <dsp:cNvSpPr/>
      </dsp:nvSpPr>
      <dsp:spPr>
        <a:xfrm>
          <a:off x="5146089" y="1101376"/>
          <a:ext cx="2104012" cy="1336048"/>
        </a:xfrm>
        <a:prstGeom prst="roundRect">
          <a:avLst>
            <a:gd name="adj" fmla="val 10000"/>
          </a:avLst>
        </a:prstGeom>
        <a:solidFill>
          <a:srgbClr val="F8931D"/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9201A-4C83-466B-83DD-E4633E08DE4D}">
      <dsp:nvSpPr>
        <dsp:cNvPr id="0" name=""/>
        <dsp:cNvSpPr/>
      </dsp:nvSpPr>
      <dsp:spPr>
        <a:xfrm>
          <a:off x="5379868" y="1323466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spc="-50" baseline="0" dirty="0">
              <a:solidFill>
                <a:prstClr val="black">
                  <a:lumMod val="75000"/>
                  <a:lumOff val="25000"/>
                </a:prstClr>
              </a:solidFill>
              <a:latin typeface="Bookman Old Style" panose="020F0302020204030204"/>
              <a:ea typeface="+mn-ea"/>
              <a:cs typeface="+mn-cs"/>
            </a:rPr>
            <a:t>Identify most frequent crimes occurring along with its related solved rates. </a:t>
          </a:r>
        </a:p>
      </dsp:txBody>
      <dsp:txXfrm>
        <a:off x="5419000" y="1362598"/>
        <a:ext cx="2025748" cy="1257784"/>
      </dsp:txXfrm>
    </dsp:sp>
    <dsp:sp modelId="{A45FC335-2CF4-4623-925E-61EDDE535DB4}">
      <dsp:nvSpPr>
        <dsp:cNvPr id="0" name=""/>
        <dsp:cNvSpPr/>
      </dsp:nvSpPr>
      <dsp:spPr>
        <a:xfrm>
          <a:off x="7717661" y="1101376"/>
          <a:ext cx="2104012" cy="1336048"/>
        </a:xfrm>
        <a:prstGeom prst="roundRect">
          <a:avLst>
            <a:gd name="adj" fmla="val 10000"/>
          </a:avLst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BF12D-4DBF-4641-AE32-F26937B1AADD}">
      <dsp:nvSpPr>
        <dsp:cNvPr id="0" name=""/>
        <dsp:cNvSpPr/>
      </dsp:nvSpPr>
      <dsp:spPr>
        <a:xfrm>
          <a:off x="7951440" y="1323466"/>
          <a:ext cx="2104012" cy="1336048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5875" cap="flat" cmpd="sng" algn="ctr">
          <a:solidFill>
            <a:srgbClr val="EC701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spc="-50" baseline="0" dirty="0">
              <a:solidFill>
                <a:prstClr val="black">
                  <a:lumMod val="75000"/>
                  <a:lumOff val="25000"/>
                </a:prstClr>
              </a:solidFill>
              <a:latin typeface="Bookman Old Style" panose="020F0302020204030204"/>
              <a:ea typeface="+mn-ea"/>
              <a:cs typeface="+mn-cs"/>
            </a:rPr>
            <a:t>Highlight crime hotspots through interactive visualizations.</a:t>
          </a:r>
        </a:p>
      </dsp:txBody>
      <dsp:txXfrm>
        <a:off x="7990572" y="1362598"/>
        <a:ext cx="2025748" cy="1257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09C2E-2C9C-41DF-80D7-4E8B1ED364EB}">
      <dsp:nvSpPr>
        <dsp:cNvPr id="0" name=""/>
        <dsp:cNvSpPr/>
      </dsp:nvSpPr>
      <dsp:spPr>
        <a:xfrm>
          <a:off x="2143996" y="945050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988305"/>
        <a:ext cx="24653" cy="4930"/>
      </dsp:txXfrm>
    </dsp:sp>
    <dsp:sp modelId="{9C54C743-6DD8-496F-AD16-898F2AAD018B}">
      <dsp:nvSpPr>
        <dsp:cNvPr id="0" name=""/>
        <dsp:cNvSpPr/>
      </dsp:nvSpPr>
      <dsp:spPr>
        <a:xfrm>
          <a:off x="2001" y="347632"/>
          <a:ext cx="2143794" cy="1286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Summary:</a:t>
          </a:r>
        </a:p>
      </dsp:txBody>
      <dsp:txXfrm>
        <a:off x="2001" y="347632"/>
        <a:ext cx="2143794" cy="1286276"/>
      </dsp:txXfrm>
    </dsp:sp>
    <dsp:sp modelId="{F619AC6D-EF7E-4A97-89CE-2A4675FB9491}">
      <dsp:nvSpPr>
        <dsp:cNvPr id="0" name=""/>
        <dsp:cNvSpPr/>
      </dsp:nvSpPr>
      <dsp:spPr>
        <a:xfrm>
          <a:off x="4780863" y="945050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988305"/>
        <a:ext cx="24653" cy="4930"/>
      </dsp:txXfrm>
    </dsp:sp>
    <dsp:sp modelId="{36C317B5-6B00-4DBE-813C-86F94252464F}">
      <dsp:nvSpPr>
        <dsp:cNvPr id="0" name=""/>
        <dsp:cNvSpPr/>
      </dsp:nvSpPr>
      <dsp:spPr>
        <a:xfrm>
          <a:off x="2638868" y="347632"/>
          <a:ext cx="2143794" cy="1286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Comprehensive analysis of Los Angeles crime data (2020-Present)</a:t>
          </a:r>
        </a:p>
      </dsp:txBody>
      <dsp:txXfrm>
        <a:off x="2638868" y="347632"/>
        <a:ext cx="2143794" cy="1286276"/>
      </dsp:txXfrm>
    </dsp:sp>
    <dsp:sp modelId="{38C4EECB-1E07-458A-844B-6BE004C2CE13}">
      <dsp:nvSpPr>
        <dsp:cNvPr id="0" name=""/>
        <dsp:cNvSpPr/>
      </dsp:nvSpPr>
      <dsp:spPr>
        <a:xfrm>
          <a:off x="7417731" y="945050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36640" y="988305"/>
        <a:ext cx="24653" cy="4930"/>
      </dsp:txXfrm>
    </dsp:sp>
    <dsp:sp modelId="{2688BD76-F50F-40B7-A4CD-C1BC92A05D74}">
      <dsp:nvSpPr>
        <dsp:cNvPr id="0" name=""/>
        <dsp:cNvSpPr/>
      </dsp:nvSpPr>
      <dsp:spPr>
        <a:xfrm>
          <a:off x="5275736" y="347632"/>
          <a:ext cx="2143794" cy="1286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highlighting key trends and hotspots.</a:t>
          </a:r>
        </a:p>
      </dsp:txBody>
      <dsp:txXfrm>
        <a:off x="5275736" y="347632"/>
        <a:ext cx="2143794" cy="1286276"/>
      </dsp:txXfrm>
    </dsp:sp>
    <dsp:sp modelId="{9EA27E59-CEC0-420F-9419-BB3FFE3EC657}">
      <dsp:nvSpPr>
        <dsp:cNvPr id="0" name=""/>
        <dsp:cNvSpPr/>
      </dsp:nvSpPr>
      <dsp:spPr>
        <a:xfrm>
          <a:off x="1073898" y="1632109"/>
          <a:ext cx="7910602" cy="462472"/>
        </a:xfrm>
        <a:custGeom>
          <a:avLst/>
          <a:gdLst/>
          <a:ahLst/>
          <a:cxnLst/>
          <a:rect l="0" t="0" r="0" b="0"/>
          <a:pathLst>
            <a:path>
              <a:moveTo>
                <a:pt x="7910602" y="0"/>
              </a:moveTo>
              <a:lnTo>
                <a:pt x="7910602" y="248336"/>
              </a:lnTo>
              <a:lnTo>
                <a:pt x="0" y="248336"/>
              </a:lnTo>
              <a:lnTo>
                <a:pt x="0" y="46247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31051" y="1860880"/>
        <a:ext cx="396297" cy="4930"/>
      </dsp:txXfrm>
    </dsp:sp>
    <dsp:sp modelId="{8F67C7B0-5D49-4C09-B6D4-7A416C66DAED}">
      <dsp:nvSpPr>
        <dsp:cNvPr id="0" name=""/>
        <dsp:cNvSpPr/>
      </dsp:nvSpPr>
      <dsp:spPr>
        <a:xfrm>
          <a:off x="7912603" y="347632"/>
          <a:ext cx="2143794" cy="1286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Interactive visualizations providing actionable insights for stakeholders.</a:t>
          </a:r>
        </a:p>
      </dsp:txBody>
      <dsp:txXfrm>
        <a:off x="7912603" y="347632"/>
        <a:ext cx="2143794" cy="1286276"/>
      </dsp:txXfrm>
    </dsp:sp>
    <dsp:sp modelId="{9B04E305-2DE3-4F1F-ABD8-788DBED5BFD7}">
      <dsp:nvSpPr>
        <dsp:cNvPr id="0" name=""/>
        <dsp:cNvSpPr/>
      </dsp:nvSpPr>
      <dsp:spPr>
        <a:xfrm>
          <a:off x="2143996" y="2724400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2905" y="2767654"/>
        <a:ext cx="24653" cy="4930"/>
      </dsp:txXfrm>
    </dsp:sp>
    <dsp:sp modelId="{37F963FE-0C19-46D5-A4E0-7FE2F491DACB}">
      <dsp:nvSpPr>
        <dsp:cNvPr id="0" name=""/>
        <dsp:cNvSpPr/>
      </dsp:nvSpPr>
      <dsp:spPr>
        <a:xfrm>
          <a:off x="2001" y="2126981"/>
          <a:ext cx="2143794" cy="1286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Next Steps:</a:t>
          </a:r>
        </a:p>
      </dsp:txBody>
      <dsp:txXfrm>
        <a:off x="2001" y="2126981"/>
        <a:ext cx="2143794" cy="1286276"/>
      </dsp:txXfrm>
    </dsp:sp>
    <dsp:sp modelId="{B896688D-4820-4ACB-BE06-50DB9AD57013}">
      <dsp:nvSpPr>
        <dsp:cNvPr id="0" name=""/>
        <dsp:cNvSpPr/>
      </dsp:nvSpPr>
      <dsp:spPr>
        <a:xfrm>
          <a:off x="4780863" y="2724400"/>
          <a:ext cx="4624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472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99773" y="2767654"/>
        <a:ext cx="24653" cy="4930"/>
      </dsp:txXfrm>
    </dsp:sp>
    <dsp:sp modelId="{72F78D3F-1AD8-448E-A18C-C0BCD26B4921}">
      <dsp:nvSpPr>
        <dsp:cNvPr id="0" name=""/>
        <dsp:cNvSpPr/>
      </dsp:nvSpPr>
      <dsp:spPr>
        <a:xfrm>
          <a:off x="2638868" y="2126981"/>
          <a:ext cx="2143794" cy="1286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Refine visualizations based on user feedback.</a:t>
          </a:r>
        </a:p>
      </dsp:txBody>
      <dsp:txXfrm>
        <a:off x="2638868" y="2126981"/>
        <a:ext cx="2143794" cy="1286276"/>
      </dsp:txXfrm>
    </dsp:sp>
    <dsp:sp modelId="{930E0F70-D3E8-4567-9A1D-641CA52F0D71}">
      <dsp:nvSpPr>
        <dsp:cNvPr id="0" name=""/>
        <dsp:cNvSpPr/>
      </dsp:nvSpPr>
      <dsp:spPr>
        <a:xfrm>
          <a:off x="5275736" y="2126981"/>
          <a:ext cx="2143794" cy="12862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048" tIns="110266" rIns="105048" bIns="1102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Explore deeper predictive analysis and integration with other data sources.</a:t>
          </a:r>
        </a:p>
      </dsp:txBody>
      <dsp:txXfrm>
        <a:off x="5275736" y="2126981"/>
        <a:ext cx="2143794" cy="1286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3CF0A-6867-43BB-8712-EA072486E5B7}" type="datetimeFigureOut">
              <a:rPr lang="en-CA" smtClean="0"/>
              <a:t>2025-02-23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DC95-D660-42BB-89D2-0172A897FC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82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4DC95-D660-42BB-89D2-0172A897FC4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30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2683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513119"/>
            <a:ext cx="3214307" cy="2569019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Crime Data Analysis and Visualization for Los Angeles (2020-Present)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49" y="4608575"/>
            <a:ext cx="3209974" cy="98561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Jitesh Makan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Bryan Carney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SVETLANA KACHINA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65CF-DC9C-2007-471F-9BF2CBA8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CA" dirty="0"/>
              <a:t>Conclusion &amp; Next Steps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67AC4D4E-4F17-533F-B7A1-4ACECDE837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60320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421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91E8EF9B-BB05-A37B-EB67-0A514F90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30" b="25782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AD4DE-BED4-B768-38BC-4897D2BF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n-CA" b="1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4C7D-B77B-27A9-D32B-C3F766085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7131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964F-8258-80F6-6FD9-BA228F84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 fontScale="90000"/>
          </a:bodyPr>
          <a:lstStyle/>
          <a:p>
            <a:r>
              <a:rPr lang="en-US" sz="3100" dirty="0"/>
              <a:t>Overview</a:t>
            </a:r>
            <a:r>
              <a:rPr lang="en-US" sz="1900" dirty="0"/>
              <a:t>: 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Analysis of crime trends and patterns in Los Angeles from 2020 to Present.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Understanding spatial and temporal crime distributions for improved public safety.</a:t>
            </a:r>
            <a:endParaRPr lang="en-CA" sz="1900" dirty="0"/>
          </a:p>
        </p:txBody>
      </p:sp>
      <p:graphicFrame>
        <p:nvGraphicFramePr>
          <p:cNvPr id="14" name="Text Placeholder 3">
            <a:extLst>
              <a:ext uri="{FF2B5EF4-FFF2-40B4-BE49-F238E27FC236}">
                <a16:creationId xmlns:a16="http://schemas.microsoft.com/office/drawing/2014/main" id="{114089CF-2BFF-02E0-7238-9309BDE90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06329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39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2ABA-EDCF-FCD7-E8E9-12972469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66218"/>
            <a:ext cx="3517567" cy="1747777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Methodology &amp; Technical Approach</a:t>
            </a:r>
            <a:br>
              <a:rPr lang="en-CA" dirty="0"/>
            </a:b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EA722-A30A-FB7D-A9C3-B2DDE9F58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689904"/>
            <a:ext cx="3517567" cy="4784638"/>
          </a:xfrm>
        </p:spPr>
        <p:txBody>
          <a:bodyPr>
            <a:noAutofit/>
          </a:bodyPr>
          <a:lstStyle/>
          <a:p>
            <a:r>
              <a:rPr lang="en-CA" sz="1400" spc="-50" dirty="0">
                <a:solidFill>
                  <a:schemeClr val="bg1"/>
                </a:solidFill>
                <a:latin typeface="Bookman Old Style" panose="020F0302020204030204"/>
              </a:rPr>
              <a:t>Backend Processing:</a:t>
            </a:r>
          </a:p>
          <a:p>
            <a:r>
              <a:rPr lang="en-CA" sz="1400" spc="-50" dirty="0">
                <a:solidFill>
                  <a:schemeClr val="bg1"/>
                </a:solidFill>
                <a:latin typeface="Bookman Old Style" panose="020F0302020204030204"/>
              </a:rPr>
              <a:t>Python/D3 : Data processing, analysis routines, and AWS development. P</a:t>
            </a:r>
            <a:r>
              <a:rPr lang="en-US" sz="1400" spc="-50" dirty="0">
                <a:solidFill>
                  <a:schemeClr val="bg1"/>
                </a:solidFill>
                <a:latin typeface="Bookman Old Style" panose="020F0302020204030204"/>
              </a:rPr>
              <a:t>sycopg2 to create table and import directly into </a:t>
            </a:r>
            <a:r>
              <a:rPr lang="en-US" sz="1400" spc="-50" dirty="0" err="1">
                <a:solidFill>
                  <a:schemeClr val="bg1"/>
                </a:solidFill>
                <a:latin typeface="Bookman Old Style" panose="020F0302020204030204"/>
              </a:rPr>
              <a:t>PosgreSQL</a:t>
            </a:r>
            <a:r>
              <a:rPr lang="en-US" sz="1400" spc="-50" dirty="0">
                <a:solidFill>
                  <a:schemeClr val="bg1"/>
                </a:solidFill>
                <a:latin typeface="Bookman Old Style" panose="020F0302020204030204"/>
              </a:rPr>
              <a:t>.</a:t>
            </a:r>
          </a:p>
          <a:p>
            <a:r>
              <a:rPr lang="en-US" sz="1400" spc="-50" dirty="0">
                <a:solidFill>
                  <a:schemeClr val="bg1"/>
                </a:solidFill>
                <a:latin typeface="Bookman Old Style" panose="020F0302020204030204"/>
              </a:rPr>
              <a:t>PostgreSQL: Efficient storage and querying of large datasets.</a:t>
            </a:r>
          </a:p>
          <a:p>
            <a:r>
              <a:rPr lang="en-CA" sz="1400" spc="-50" dirty="0">
                <a:solidFill>
                  <a:schemeClr val="bg1"/>
                </a:solidFill>
                <a:latin typeface="Bookman Old Style" panose="020F0302020204030204"/>
              </a:rPr>
              <a:t>Frontend Visualization:</a:t>
            </a:r>
          </a:p>
          <a:p>
            <a:r>
              <a:rPr lang="en-CA" sz="1400" spc="-50" dirty="0">
                <a:solidFill>
                  <a:schemeClr val="bg1"/>
                </a:solidFill>
                <a:latin typeface="Bookman Old Style" panose="020F0302020204030204"/>
              </a:rPr>
              <a:t>JavaScript: Dynamic UI components (dropdowns, filters).</a:t>
            </a:r>
          </a:p>
          <a:p>
            <a:r>
              <a:rPr lang="en-CA" sz="1400" spc="-50" dirty="0" err="1">
                <a:solidFill>
                  <a:schemeClr val="bg1"/>
                </a:solidFill>
                <a:latin typeface="Bookman Old Style" panose="020F0302020204030204"/>
              </a:rPr>
              <a:t>Plotly</a:t>
            </a:r>
            <a:r>
              <a:rPr lang="en-CA" sz="1400" spc="-50" dirty="0">
                <a:solidFill>
                  <a:schemeClr val="bg1"/>
                </a:solidFill>
                <a:latin typeface="Bookman Old Style" panose="020F0302020204030204"/>
              </a:rPr>
              <a:t>/</a:t>
            </a:r>
            <a:r>
              <a:rPr lang="en-CA" sz="1400" spc="-50" dirty="0" err="1">
                <a:solidFill>
                  <a:schemeClr val="bg1"/>
                </a:solidFill>
                <a:latin typeface="Bookman Old Style" panose="020F0302020204030204"/>
              </a:rPr>
              <a:t>LeafLet</a:t>
            </a:r>
            <a:r>
              <a:rPr lang="en-CA" sz="1400" spc="-50" dirty="0">
                <a:solidFill>
                  <a:schemeClr val="bg1"/>
                </a:solidFill>
                <a:latin typeface="Bookman Old Style" panose="020F0302020204030204"/>
              </a:rPr>
              <a:t>: Rendering interactive charts and heat maps.</a:t>
            </a:r>
          </a:p>
          <a:p>
            <a:r>
              <a:rPr lang="en-CA" sz="1400" spc="-50" dirty="0">
                <a:solidFill>
                  <a:schemeClr val="bg1"/>
                </a:solidFill>
                <a:latin typeface="Bookman Old Style" panose="020F0302020204030204"/>
              </a:rPr>
              <a:t>Workflow Summary:</a:t>
            </a:r>
          </a:p>
          <a:p>
            <a:r>
              <a:rPr lang="en-CA" sz="1400" spc="-50" dirty="0">
                <a:solidFill>
                  <a:schemeClr val="bg1"/>
                </a:solidFill>
                <a:latin typeface="Bookman Old Style" panose="020F0302020204030204"/>
              </a:rPr>
              <a:t>Data acquisition → Cleaning &amp; processing → Analysis → Visualization.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EAD7D-29E3-9766-E339-486B34BB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811" y="38203"/>
            <a:ext cx="5024502" cy="2143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268784-17F3-A83B-CEB1-1B10A9E1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313" y="136715"/>
            <a:ext cx="2391340" cy="2143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5C9898-546D-7A8A-0522-E01A236DC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51" y="1793768"/>
            <a:ext cx="3379679" cy="22133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6C3834-E66F-F5A4-829D-51393FE53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657" y="5337873"/>
            <a:ext cx="5656620" cy="13834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DAB170-5A80-0D1B-079E-9CD6DEEB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889" y="3908360"/>
            <a:ext cx="3801005" cy="9812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307D31F-1106-E76D-2E9C-1952A877C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499" y="5476872"/>
            <a:ext cx="1155158" cy="11054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2006CE7-57DC-0D04-A67A-89EE74625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1479" y="3019980"/>
            <a:ext cx="2930798" cy="17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6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BE2B-1F7D-BD9E-0310-EDA4B9D4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CA" dirty="0"/>
              <a:t>Data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3E7B3-DD81-8AF0-D788-E460D4493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CA" sz="1700" b="1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Data Source</a:t>
            </a:r>
            <a:r>
              <a:rPr lang="en-CA" sz="17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7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Publicly available “Crime Data from 2020-Present” (U.S. Government open data portal).</a:t>
            </a:r>
          </a:p>
          <a:p>
            <a:pPr>
              <a:lnSpc>
                <a:spcPct val="100000"/>
              </a:lnSpc>
            </a:pPr>
            <a:r>
              <a:rPr lang="en-CA" sz="1700" b="1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Key Data Attributes</a:t>
            </a:r>
            <a:r>
              <a:rPr lang="en-CA" sz="17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7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Crime type, location, crime solved rate, usage of the weapons if any.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7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Detailed records enabling both spatial and temporal analysis.</a:t>
            </a:r>
          </a:p>
          <a:p>
            <a:pPr>
              <a:lnSpc>
                <a:spcPct val="100000"/>
              </a:lnSpc>
            </a:pPr>
            <a:r>
              <a:rPr lang="en-CA" sz="1700" b="1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Data Preparation</a:t>
            </a:r>
            <a:r>
              <a:rPr lang="en-CA" sz="17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7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Bookman Old Style" panose="020F0302020204030204"/>
              </a:rPr>
              <a:t>Data cleaning, validation, and import into a PostgreSQL database.</a:t>
            </a:r>
          </a:p>
        </p:txBody>
      </p:sp>
      <p:pic>
        <p:nvPicPr>
          <p:cNvPr id="6" name="Content Placeholder 5" descr="A white sheet of paper with black and white text&#10;&#10;AI-generated content may be incorrect.">
            <a:extLst>
              <a:ext uri="{FF2B5EF4-FFF2-40B4-BE49-F238E27FC236}">
                <a16:creationId xmlns:a16="http://schemas.microsoft.com/office/drawing/2014/main" id="{7F6B941B-2302-23DE-8989-288749EDD7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126" r="15246" b="2"/>
          <a:stretch/>
        </p:blipFill>
        <p:spPr>
          <a:xfrm>
            <a:off x="6515944" y="2120900"/>
            <a:ext cx="4639736" cy="3748194"/>
          </a:xfrm>
          <a:noFill/>
        </p:spPr>
      </p:pic>
    </p:spTree>
    <p:extLst>
      <p:ext uri="{BB962C8B-B14F-4D97-AF65-F5344CB8AC3E}">
        <p14:creationId xmlns:p14="http://schemas.microsoft.com/office/powerpoint/2010/main" val="249267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C541F-1E6F-C408-67D3-E43BA2C6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03864"/>
            <a:ext cx="3517567" cy="1636512"/>
          </a:xfrm>
        </p:spPr>
        <p:txBody>
          <a:bodyPr>
            <a:normAutofit/>
          </a:bodyPr>
          <a:lstStyle/>
          <a:p>
            <a:r>
              <a:rPr lang="en-US" dirty="0"/>
              <a:t>Crime Rate </a:t>
            </a:r>
            <a:r>
              <a:rPr lang="en-US" sz="2800" dirty="0"/>
              <a:t>Analysis</a:t>
            </a:r>
            <a:r>
              <a:rPr lang="en-US" dirty="0"/>
              <a:t> by Type &amp; Location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A9EA9-0A29-67F4-B7E4-CF11D33D3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120744"/>
            <a:ext cx="3517567" cy="4495656"/>
          </a:xfrm>
        </p:spPr>
        <p:txBody>
          <a:bodyPr>
            <a:normAutofit/>
          </a:bodyPr>
          <a:lstStyle/>
          <a:p>
            <a:r>
              <a:rPr lang="en-US" sz="2000" spc="-50" dirty="0">
                <a:solidFill>
                  <a:schemeClr val="bg1"/>
                </a:solidFill>
                <a:latin typeface="Bookman Old Style" panose="020F0302020204030204"/>
              </a:rPr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bg1"/>
                </a:solidFill>
                <a:latin typeface="Bookman Old Style" panose="020F0302020204030204"/>
              </a:rPr>
              <a:t>Understand how different crime types are distributed across Los Angeles neighborhoods.</a:t>
            </a:r>
          </a:p>
          <a:p>
            <a:r>
              <a:rPr lang="en-US" sz="2000" spc="-50" dirty="0">
                <a:solidFill>
                  <a:schemeClr val="bg1"/>
                </a:solidFill>
                <a:latin typeface="Bookman Old Style" panose="020F0302020204030204"/>
              </a:rPr>
              <a:t>Analysis Details: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50" dirty="0">
                <a:solidFill>
                  <a:schemeClr val="bg1"/>
                </a:solidFill>
                <a:latin typeface="Bookman Old Style" panose="020F0302020204030204"/>
              </a:rPr>
              <a:t>Using filters to identify biggest impact on the areas with particular type of crime.</a:t>
            </a:r>
          </a:p>
          <a:p>
            <a:endParaRPr lang="en-CA" sz="1600" spc="-50" dirty="0">
              <a:solidFill>
                <a:schemeClr val="bg1"/>
              </a:solidFill>
              <a:latin typeface="Bookman Old Style" panose="020F0302020204030204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9564B5B-1F22-D43B-A046-3EED3AC1BDA1}"/>
              </a:ext>
            </a:extLst>
          </p:cNvPr>
          <p:cNvSpPr/>
          <p:nvPr/>
        </p:nvSpPr>
        <p:spPr>
          <a:xfrm>
            <a:off x="5410200" y="1202402"/>
            <a:ext cx="685800" cy="1771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76E6BA5-51FB-A427-5669-8A9974D88FFE}"/>
              </a:ext>
            </a:extLst>
          </p:cNvPr>
          <p:cNvSpPr/>
          <p:nvPr/>
        </p:nvSpPr>
        <p:spPr>
          <a:xfrm>
            <a:off x="5410201" y="1549775"/>
            <a:ext cx="685800" cy="1771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533159-5E1A-C3DF-8BA4-2FBA1692BDB1}"/>
              </a:ext>
            </a:extLst>
          </p:cNvPr>
          <p:cNvSpPr/>
          <p:nvPr/>
        </p:nvSpPr>
        <p:spPr>
          <a:xfrm>
            <a:off x="5410200" y="1943632"/>
            <a:ext cx="685800" cy="1771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4C5ED5-5547-654F-BB32-1E6B3C24E03B}"/>
              </a:ext>
            </a:extLst>
          </p:cNvPr>
          <p:cNvSpPr/>
          <p:nvPr/>
        </p:nvSpPr>
        <p:spPr>
          <a:xfrm>
            <a:off x="5410200" y="2300563"/>
            <a:ext cx="685800" cy="1771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C184D29-A3CF-61E9-8535-AAFE55645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1554" y="203863"/>
            <a:ext cx="4189833" cy="6412537"/>
          </a:xfrm>
        </p:spPr>
      </p:pic>
    </p:spTree>
    <p:extLst>
      <p:ext uri="{BB962C8B-B14F-4D97-AF65-F5344CB8AC3E}">
        <p14:creationId xmlns:p14="http://schemas.microsoft.com/office/powerpoint/2010/main" val="404594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28A2D22-5089-3387-BC44-5083A3E514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814" b="7814"/>
          <a:stretch/>
        </p:blipFill>
        <p:spPr>
          <a:xfrm>
            <a:off x="0" y="0"/>
            <a:ext cx="12192000" cy="52403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FF4A358-0437-3903-1A1C-083C9E7F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161934"/>
            <a:ext cx="10113645" cy="743681"/>
          </a:xfrm>
        </p:spPr>
        <p:txBody>
          <a:bodyPr/>
          <a:lstStyle/>
          <a:p>
            <a:r>
              <a:rPr lang="en-CA" dirty="0"/>
              <a:t>Crime Density Heat Map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183521-B383-5380-7FDD-F827EC15F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6007509"/>
            <a:ext cx="10113264" cy="743681"/>
          </a:xfrm>
        </p:spPr>
        <p:txBody>
          <a:bodyPr>
            <a:normAutofit fontScale="62500" lnSpcReduction="20000"/>
          </a:bodyPr>
          <a:lstStyle/>
          <a:p>
            <a:r>
              <a:rPr lang="en-US" sz="3600" spc="-50" dirty="0">
                <a:latin typeface="+mj-lt"/>
                <a:ea typeface="+mj-ea"/>
                <a:cs typeface="+mj-cs"/>
              </a:rPr>
              <a:t>Objective: </a:t>
            </a:r>
          </a:p>
          <a:p>
            <a:r>
              <a:rPr lang="en-US" sz="3600" spc="-50" dirty="0">
                <a:latin typeface="+mj-lt"/>
                <a:ea typeface="+mj-ea"/>
                <a:cs typeface="+mj-cs"/>
              </a:rPr>
              <a:t>Visualize spatial clustering and identify crime hotspots.</a:t>
            </a:r>
            <a:endParaRPr lang="en-CA" sz="3600" spc="-5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141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dirty="0"/>
              <a:t>Key Findings &amp; Insights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729317"/>
              </p:ext>
            </p:extLst>
          </p:nvPr>
        </p:nvGraphicFramePr>
        <p:xfrm>
          <a:off x="1096963" y="2216879"/>
          <a:ext cx="10058400" cy="377490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00584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i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j-ea"/>
                          <a:cs typeface="+mj-cs"/>
                        </a:rPr>
                        <a:t>Major Insights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i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j-ea"/>
                          <a:cs typeface="+mj-cs"/>
                        </a:rPr>
                        <a:t>High Crime Types</a:t>
                      </a:r>
                      <a:r>
                        <a:rPr lang="en-US" sz="2400" b="0" i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j-ea"/>
                          <a:cs typeface="+mj-cs"/>
                        </a:rPr>
                        <a:t>: Identification of the most prevalent crime categories</a:t>
                      </a:r>
                      <a:r>
                        <a:rPr lang="en-US" sz="2400" dirty="0"/>
                        <a:t>.</a:t>
                      </a:r>
                      <a:endParaRPr lang="en-US" sz="2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i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j-ea"/>
                          <a:cs typeface="+mj-cs"/>
                        </a:rPr>
                        <a:t>Spatial Trends: </a:t>
                      </a:r>
                      <a:r>
                        <a:rPr lang="en-US" sz="2400" b="0" i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j-ea"/>
                          <a:cs typeface="+mj-cs"/>
                        </a:rPr>
                        <a:t>Notable hotspots in specific neighborhoods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i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j-ea"/>
                          <a:cs typeface="+mj-cs"/>
                        </a:rPr>
                        <a:t>Temporal Shifts: </a:t>
                      </a:r>
                      <a:r>
                        <a:rPr lang="en-US" sz="2400" b="0" i="0" kern="1200" spc="-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ea typeface="+mj-ea"/>
                          <a:cs typeface="+mj-cs"/>
                        </a:rPr>
                        <a:t>Periods of significant increase/decrease in crime rates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A93F-69C1-00CC-C736-23594892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CA" dirty="0"/>
              <a:t>Implications for Stakeholders</a:t>
            </a:r>
          </a:p>
        </p:txBody>
      </p:sp>
      <p:pic>
        <p:nvPicPr>
          <p:cNvPr id="7" name="Content Placeholder 6" descr="Crowd of people on a street">
            <a:extLst>
              <a:ext uri="{FF2B5EF4-FFF2-40B4-BE49-F238E27FC236}">
                <a16:creationId xmlns:a16="http://schemas.microsoft.com/office/drawing/2014/main" id="{BE8EDD20-4A95-4064-79EA-2955AC8E62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962" r="15410" b="-1"/>
          <a:stretch/>
        </p:blipFill>
        <p:spPr>
          <a:xfrm>
            <a:off x="1097280" y="2120900"/>
            <a:ext cx="4639736" cy="3748193"/>
          </a:xfrm>
          <a:noFill/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FD74352D-5869-BD1F-3143-8BA398458B8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515944" y="2120900"/>
            <a:ext cx="4639736" cy="374819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b="1" spc="-50" dirty="0">
                <a:latin typeface="+mj-lt"/>
                <a:ea typeface="+mj-ea"/>
                <a:cs typeface="+mj-cs"/>
              </a:rPr>
              <a:t>For Law Enforcement</a:t>
            </a:r>
            <a:r>
              <a:rPr lang="en-US" altLang="en-US" sz="2400" spc="-50" dirty="0">
                <a:latin typeface="+mj-lt"/>
                <a:ea typeface="+mj-ea"/>
                <a:cs typeface="+mj-cs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400" spc="-50" dirty="0">
                <a:latin typeface="+mj-lt"/>
                <a:ea typeface="+mj-ea"/>
                <a:cs typeface="+mj-cs"/>
              </a:rPr>
              <a:t>Improved situational awareness and resource planning.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2400" spc="-50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b="1" spc="-50" dirty="0">
                <a:latin typeface="+mj-lt"/>
                <a:ea typeface="+mj-ea"/>
                <a:cs typeface="+mj-cs"/>
              </a:rPr>
              <a:t>For Policy-Makers</a:t>
            </a:r>
            <a:r>
              <a:rPr lang="en-US" altLang="en-US" sz="2400" spc="-50" dirty="0">
                <a:latin typeface="+mj-lt"/>
                <a:ea typeface="+mj-ea"/>
                <a:cs typeface="+mj-cs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400" spc="-50" dirty="0">
                <a:latin typeface="+mj-lt"/>
                <a:ea typeface="+mj-ea"/>
                <a:cs typeface="+mj-cs"/>
              </a:rPr>
              <a:t>Informed decisions for community safety programs and policy development.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2400" spc="-50" dirty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400" b="1" spc="-50" dirty="0">
                <a:latin typeface="+mj-lt"/>
                <a:ea typeface="+mj-ea"/>
                <a:cs typeface="+mj-cs"/>
              </a:rPr>
              <a:t>For the Community</a:t>
            </a:r>
            <a:r>
              <a:rPr lang="en-US" altLang="en-US" sz="2400" spc="-50" dirty="0">
                <a:latin typeface="+mj-lt"/>
                <a:ea typeface="+mj-ea"/>
                <a:cs typeface="+mj-cs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2400" spc="-50" dirty="0">
                <a:latin typeface="+mj-lt"/>
                <a:ea typeface="+mj-ea"/>
                <a:cs typeface="+mj-cs"/>
              </a:rPr>
              <a:t>Enhanced transparency and engagement through accessible data insights.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052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7FE0-83E3-EFF3-1BA8-C3CF0480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 &amp;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47134-85C8-90CF-F95C-02B9C688B0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Project Challenges</a:t>
            </a:r>
            <a:r>
              <a:rPr lang="en-US" sz="2400" spc="-50" dirty="0">
                <a:latin typeface="+mj-lt"/>
                <a:ea typeface="+mj-ea"/>
                <a:cs typeface="+mj-cs"/>
              </a:rPr>
              <a:t>:</a:t>
            </a:r>
          </a:p>
          <a:p>
            <a:pPr marL="0" indent="0">
              <a:buNone/>
            </a:pPr>
            <a:endParaRPr lang="en-US" sz="2400" spc="-50" dirty="0">
              <a:latin typeface="+mj-lt"/>
              <a:ea typeface="+mj-ea"/>
              <a:cs typeface="+mj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spc="-50" dirty="0">
                <a:latin typeface="+mj-lt"/>
                <a:ea typeface="+mj-ea"/>
                <a:cs typeface="+mj-cs"/>
              </a:rPr>
              <a:t>Data quality issues and missing geolocation details.</a:t>
            </a:r>
          </a:p>
          <a:p>
            <a:pPr marL="0" indent="0">
              <a:buNone/>
            </a:pPr>
            <a:endParaRPr lang="en-US" sz="2400" spc="-50" dirty="0">
              <a:latin typeface="+mj-lt"/>
              <a:ea typeface="+mj-ea"/>
              <a:cs typeface="+mj-c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spc="-50" dirty="0">
                <a:latin typeface="+mj-lt"/>
                <a:ea typeface="+mj-ea"/>
                <a:cs typeface="+mj-cs"/>
              </a:rPr>
              <a:t>Integrating diverse data sources in real-time.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74917-4BAE-AA27-EA81-F33AF23B27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Future Enhancements</a:t>
            </a:r>
            <a:r>
              <a:rPr lang="en-US" sz="2400" spc="-50" dirty="0">
                <a:latin typeface="+mj-lt"/>
                <a:ea typeface="+mj-ea"/>
                <a:cs typeface="+mj-cs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spc="-50" dirty="0">
                <a:latin typeface="+mj-lt"/>
                <a:ea typeface="+mj-ea"/>
                <a:cs typeface="+mj-cs"/>
              </a:rPr>
              <a:t>Incorporate additional datasets (socio-economic factors, emergency responses).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spc="-50" dirty="0">
                <a:latin typeface="+mj-lt"/>
                <a:ea typeface="+mj-ea"/>
                <a:cs typeface="+mj-cs"/>
              </a:rPr>
              <a:t>Enhance interactivity and real-time analysis capabilities.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spc="-50" dirty="0">
                <a:latin typeface="+mj-lt"/>
                <a:ea typeface="+mj-ea"/>
                <a:cs typeface="+mj-cs"/>
              </a:rPr>
              <a:t>Expand to predictive analytics for proactive crime prevention.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32388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{2F31102E-CB73-4E7D-853E-A4AD3A195DCE}tf22712842_win32</Template>
  <TotalTime>10355</TotalTime>
  <Words>471</Words>
  <Application>Microsoft Office PowerPoint</Application>
  <PresentationFormat>Widescreen</PresentationFormat>
  <Paragraphs>69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Bookman Old Style</vt:lpstr>
      <vt:lpstr>Calibri</vt:lpstr>
      <vt:lpstr>Franklin Gothic Book</vt:lpstr>
      <vt:lpstr>Custom</vt:lpstr>
      <vt:lpstr>Crime Data Analysis and Visualization for Los Angeles (2020-Present)</vt:lpstr>
      <vt:lpstr>Overview:   Analysis of crime trends and patterns in Los Angeles from 2020 to Present.  Understanding spatial and temporal crime distributions for improved public safety.</vt:lpstr>
      <vt:lpstr>Methodology &amp; Technical Approach </vt:lpstr>
      <vt:lpstr>Data Overview</vt:lpstr>
      <vt:lpstr>Crime Rate Analysis by Type &amp; Location</vt:lpstr>
      <vt:lpstr>Crime Density Heat Map</vt:lpstr>
      <vt:lpstr>Key Findings &amp; Insights</vt:lpstr>
      <vt:lpstr>Implications for Stakeholders</vt:lpstr>
      <vt:lpstr>Challenges &amp; Future Directions</vt:lpstr>
      <vt:lpstr>Conclusion &amp; 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Svetlana Kachina</dc:creator>
  <cp:lastModifiedBy>Svetlana Kachina</cp:lastModifiedBy>
  <cp:revision>12</cp:revision>
  <dcterms:created xsi:type="dcterms:W3CDTF">2025-02-23T18:53:40Z</dcterms:created>
  <dcterms:modified xsi:type="dcterms:W3CDTF">2025-03-02T23:29:32Z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